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AC08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370" y="547496"/>
            <a:ext cx="7776209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36" y="2071879"/>
            <a:ext cx="8370570" cy="389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492" y="3144638"/>
            <a:ext cx="8690609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«</a:t>
            </a:r>
            <a:r>
              <a:rPr sz="4000" spc="-5" dirty="0" err="1"/>
              <a:t>Маленькие</a:t>
            </a:r>
            <a:r>
              <a:rPr sz="4000" spc="-15" dirty="0"/>
              <a:t> </a:t>
            </a:r>
            <a:r>
              <a:rPr lang="ru-RU" sz="4000" spc="-15" dirty="0"/>
              <a:t>Г</a:t>
            </a:r>
            <a:r>
              <a:rPr sz="4000" spc="-15" dirty="0" err="1"/>
              <a:t>ерои</a:t>
            </a:r>
            <a:r>
              <a:rPr sz="4000" spc="-40" dirty="0"/>
              <a:t> </a:t>
            </a:r>
            <a:r>
              <a:rPr sz="4000" spc="-15" dirty="0"/>
              <a:t>большой </a:t>
            </a:r>
            <a:r>
              <a:rPr sz="4000" spc="-5" dirty="0" err="1"/>
              <a:t>войны</a:t>
            </a:r>
            <a:r>
              <a:rPr sz="4000" spc="-5" dirty="0"/>
              <a:t>»</a:t>
            </a:r>
            <a:br>
              <a:rPr lang="ru-RU" sz="4000" spc="-5" dirty="0"/>
            </a:br>
            <a:br>
              <a:rPr lang="ru-RU" sz="4000" spc="-5" dirty="0"/>
            </a:br>
            <a:br>
              <a:rPr lang="ru-RU" sz="4000" spc="-5" dirty="0"/>
            </a:br>
            <a:br>
              <a:rPr lang="ru-RU" sz="4000" spc="-5" dirty="0"/>
            </a:br>
            <a:r>
              <a:rPr lang="ru-RU" sz="4000" spc="-5" dirty="0"/>
              <a:t>Минаева Е.Э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462" y="1828401"/>
            <a:ext cx="5561076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2E8D7-5360-4FC1-813B-9101C1AA12DD}"/>
              </a:ext>
            </a:extLst>
          </p:cNvPr>
          <p:cNvSpPr txBox="1"/>
          <p:nvPr/>
        </p:nvSpPr>
        <p:spPr>
          <a:xfrm>
            <a:off x="2133600" y="7407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/>
              <a:t> центр развития ребенка – детский сад № 13</a:t>
            </a:r>
          </a:p>
          <a:p>
            <a:pPr algn="ctr"/>
            <a:r>
              <a:rPr lang="ru-RU" dirty="0"/>
              <a:t>муниципального образования</a:t>
            </a:r>
          </a:p>
          <a:p>
            <a:pPr algn="ctr"/>
            <a:r>
              <a:rPr lang="ru-RU" dirty="0"/>
              <a:t> город Новороссийск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23" y="4293108"/>
            <a:ext cx="1331976" cy="22433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370" y="461518"/>
            <a:ext cx="8265159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Ленинградская </a:t>
            </a:r>
            <a:r>
              <a:rPr sz="2000" b="1" spc="-10" dirty="0">
                <a:latin typeface="Calibri"/>
                <a:cs typeface="Calibri"/>
              </a:rPr>
              <a:t>школьница </a:t>
            </a:r>
            <a:r>
              <a:rPr sz="2000" b="1" spc="-5" dirty="0">
                <a:latin typeface="Calibri"/>
                <a:cs typeface="Calibri"/>
              </a:rPr>
              <a:t>летом </a:t>
            </a:r>
            <a:r>
              <a:rPr sz="2000" b="1" dirty="0">
                <a:latin typeface="Calibri"/>
                <a:cs typeface="Calibri"/>
              </a:rPr>
              <a:t>1941 </a:t>
            </a:r>
            <a:r>
              <a:rPr sz="2000" b="1" spc="-20" dirty="0">
                <a:latin typeface="Calibri"/>
                <a:cs typeface="Calibri"/>
              </a:rPr>
              <a:t>года </a:t>
            </a:r>
            <a:r>
              <a:rPr sz="2000" b="1" spc="-5" dirty="0">
                <a:latin typeface="Calibri"/>
                <a:cs typeface="Calibri"/>
              </a:rPr>
              <a:t>поехала на </a:t>
            </a:r>
            <a:r>
              <a:rPr sz="2000" b="1" spc="-15" dirty="0">
                <a:latin typeface="Calibri"/>
                <a:cs typeface="Calibri"/>
              </a:rPr>
              <a:t>каникулы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бабушке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Белоруссию. </a:t>
            </a:r>
            <a:r>
              <a:rPr sz="2000" b="1" spc="-40" dirty="0">
                <a:latin typeface="Calibri"/>
                <a:cs typeface="Calibri"/>
              </a:rPr>
              <a:t>Там </a:t>
            </a:r>
            <a:r>
              <a:rPr sz="2000" b="1" spc="-5" dirty="0">
                <a:latin typeface="Calibri"/>
                <a:cs typeface="Calibri"/>
              </a:rPr>
              <a:t>ее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застала </a:t>
            </a:r>
            <a:r>
              <a:rPr sz="2000" b="1" dirty="0">
                <a:latin typeface="Calibri"/>
                <a:cs typeface="Calibri"/>
              </a:rPr>
              <a:t>война. </a:t>
            </a:r>
            <a:r>
              <a:rPr sz="2000" b="1" spc="-5" dirty="0">
                <a:latin typeface="Calibri"/>
                <a:cs typeface="Calibri"/>
              </a:rPr>
              <a:t>Спустя </a:t>
            </a:r>
            <a:r>
              <a:rPr sz="2000" b="1" spc="-15" dirty="0">
                <a:latin typeface="Calibri"/>
                <a:cs typeface="Calibri"/>
              </a:rPr>
              <a:t>несколько </a:t>
            </a:r>
            <a:r>
              <a:rPr sz="2000" b="1" spc="-5" dirty="0">
                <a:latin typeface="Calibri"/>
                <a:cs typeface="Calibri"/>
              </a:rPr>
              <a:t>месяцев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Зина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вступила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подпольную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организацию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«Юные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патриоты».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Потом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стала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разведчицей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партизанском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отряде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имени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Ворошилова.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Девочка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отличалась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бесстрашием,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смекалкой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20" dirty="0">
                <a:latin typeface="Calibri"/>
                <a:cs typeface="Calibri"/>
              </a:rPr>
              <a:t>никогда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унывала.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Однажды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ее </a:t>
            </a:r>
            <a:r>
              <a:rPr sz="2000" b="1" dirty="0">
                <a:latin typeface="Calibri"/>
                <a:cs typeface="Calibri"/>
              </a:rPr>
              <a:t>арестовали.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Прямых </a:t>
            </a:r>
            <a:r>
              <a:rPr sz="2000" b="1" spc="-15" dirty="0">
                <a:latin typeface="Calibri"/>
                <a:cs typeface="Calibri"/>
              </a:rPr>
              <a:t>улик, </a:t>
            </a:r>
            <a:r>
              <a:rPr sz="2000" b="1" spc="-5" dirty="0">
                <a:latin typeface="Calibri"/>
                <a:cs typeface="Calibri"/>
              </a:rPr>
              <a:t>что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она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партизанка,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 </a:t>
            </a:r>
            <a:r>
              <a:rPr sz="2000" b="1" spc="-5" dirty="0">
                <a:latin typeface="Calibri"/>
                <a:cs typeface="Calibri"/>
              </a:rPr>
              <a:t>врагов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не </a:t>
            </a:r>
            <a:r>
              <a:rPr sz="2000" b="1" spc="-5" dirty="0">
                <a:latin typeface="Calibri"/>
                <a:cs typeface="Calibri"/>
              </a:rPr>
              <a:t>было. </a:t>
            </a:r>
            <a:r>
              <a:rPr sz="2000" b="1" dirty="0">
                <a:latin typeface="Calibri"/>
                <a:cs typeface="Calibri"/>
              </a:rPr>
              <a:t>Возможно, все обошлось </a:t>
            </a:r>
            <a:r>
              <a:rPr sz="2000" b="1" spc="-5" dirty="0">
                <a:latin typeface="Calibri"/>
                <a:cs typeface="Calibri"/>
              </a:rPr>
              <a:t>бы, если </a:t>
            </a:r>
            <a:r>
              <a:rPr sz="2000" b="1" dirty="0">
                <a:latin typeface="Calibri"/>
                <a:cs typeface="Calibri"/>
              </a:rPr>
              <a:t>бы её не </a:t>
            </a:r>
            <a:r>
              <a:rPr sz="2000" b="1" spc="-5" dirty="0">
                <a:latin typeface="Calibri"/>
                <a:cs typeface="Calibri"/>
              </a:rPr>
              <a:t>опознал </a:t>
            </a:r>
            <a:r>
              <a:rPr sz="2000" b="1" spc="-10" dirty="0">
                <a:latin typeface="Calibri"/>
                <a:cs typeface="Calibri"/>
              </a:rPr>
              <a:t>предатель.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Ее </a:t>
            </a:r>
            <a:r>
              <a:rPr sz="2000" b="1" spc="-15" dirty="0">
                <a:latin typeface="Calibri"/>
                <a:cs typeface="Calibri"/>
              </a:rPr>
              <a:t>долго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5" dirty="0">
                <a:latin typeface="Calibri"/>
                <a:cs typeface="Calibri"/>
              </a:rPr>
              <a:t>жестоко </a:t>
            </a:r>
            <a:r>
              <a:rPr sz="2000" b="1" spc="-5" dirty="0">
                <a:latin typeface="Calibri"/>
                <a:cs typeface="Calibri"/>
              </a:rPr>
              <a:t>пытали. </a:t>
            </a:r>
            <a:r>
              <a:rPr sz="2000" b="1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одном </a:t>
            </a:r>
            <a:r>
              <a:rPr sz="2000" b="1" dirty="0">
                <a:latin typeface="Calibri"/>
                <a:cs typeface="Calibri"/>
              </a:rPr>
              <a:t>из </a:t>
            </a:r>
            <a:r>
              <a:rPr sz="2000" b="1" spc="-5" dirty="0">
                <a:latin typeface="Calibri"/>
                <a:cs typeface="Calibri"/>
              </a:rPr>
              <a:t>допросов Зина </a:t>
            </a:r>
            <a:r>
              <a:rPr sz="2000" b="1" dirty="0">
                <a:latin typeface="Calibri"/>
                <a:cs typeface="Calibri"/>
              </a:rPr>
              <a:t>выхватила у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следователя </a:t>
            </a:r>
            <a:r>
              <a:rPr sz="2000" b="1" spc="-10" dirty="0">
                <a:latin typeface="Calibri"/>
                <a:cs typeface="Calibri"/>
              </a:rPr>
              <a:t>пистолет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застрелила его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еще двух </a:t>
            </a:r>
            <a:r>
              <a:rPr sz="2000" b="1" spc="-10" dirty="0">
                <a:latin typeface="Calibri"/>
                <a:cs typeface="Calibri"/>
              </a:rPr>
              <a:t>охранников. </a:t>
            </a:r>
            <a:r>
              <a:rPr sz="2000" b="1" dirty="0">
                <a:latin typeface="Calibri"/>
                <a:cs typeface="Calibri"/>
              </a:rPr>
              <a:t>Пыталась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убежать,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но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 измученной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пытками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девочки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 </a:t>
            </a:r>
            <a:r>
              <a:rPr sz="2000" b="1" dirty="0">
                <a:latin typeface="Calibri"/>
                <a:cs typeface="Calibri"/>
              </a:rPr>
              <a:t>хватило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сил.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Ее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схватили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вскоре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казнили.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5089905"/>
            <a:ext cx="7141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Посмертно</a:t>
            </a:r>
            <a:r>
              <a:rPr sz="22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ей</a:t>
            </a:r>
            <a:r>
              <a:rPr sz="22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присвоено</a:t>
            </a:r>
            <a:r>
              <a:rPr sz="2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звание</a:t>
            </a:r>
            <a:r>
              <a:rPr sz="22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40" dirty="0">
                <a:solidFill>
                  <a:srgbClr val="FF0000"/>
                </a:solidFill>
                <a:latin typeface="Calibri"/>
                <a:cs typeface="Calibri"/>
              </a:rPr>
              <a:t>Героя</a:t>
            </a:r>
            <a:r>
              <a:rPr sz="22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Calibri"/>
                <a:cs typeface="Calibri"/>
              </a:rPr>
              <a:t>Советского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 Союза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444" y="79247"/>
            <a:ext cx="5704332" cy="9403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042" y="181482"/>
            <a:ext cx="2993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FFFFFF"/>
                </a:solidFill>
              </a:rPr>
              <a:t>Володя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Дубинин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335" y="1124711"/>
            <a:ext cx="4777740" cy="55595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85744"/>
            <a:ext cx="4035552" cy="29352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5952" y="3645408"/>
            <a:ext cx="1676400" cy="28681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348488"/>
            <a:ext cx="831977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О </a:t>
            </a:r>
            <a:r>
              <a:rPr spc="-5" dirty="0"/>
              <a:t>нем рассказывали легенды: как </a:t>
            </a:r>
            <a:r>
              <a:rPr spc="-10" dirty="0"/>
              <a:t>водил </a:t>
            </a:r>
            <a:r>
              <a:rPr dirty="0"/>
              <a:t>за </a:t>
            </a:r>
            <a:r>
              <a:rPr spc="-5" dirty="0"/>
              <a:t>нос </a:t>
            </a:r>
            <a:r>
              <a:rPr spc="-10" dirty="0"/>
              <a:t>целый </a:t>
            </a:r>
            <a:r>
              <a:rPr dirty="0"/>
              <a:t>отряд </a:t>
            </a:r>
            <a:r>
              <a:rPr spc="-10" dirty="0"/>
              <a:t>гитлеровцев, </a:t>
            </a:r>
            <a:r>
              <a:rPr spc="-5" dirty="0"/>
              <a:t> выслеживающих партизан </a:t>
            </a:r>
            <a:r>
              <a:rPr dirty="0"/>
              <a:t>в крымских </a:t>
            </a:r>
            <a:r>
              <a:rPr spc="-10" dirty="0"/>
              <a:t>каменоломнях; как </a:t>
            </a:r>
            <a:r>
              <a:rPr spc="-5" dirty="0"/>
              <a:t>проскальзывал </a:t>
            </a:r>
            <a:r>
              <a:rPr spc="-440" dirty="0"/>
              <a:t> </a:t>
            </a:r>
            <a:r>
              <a:rPr spc="-5" dirty="0"/>
              <a:t>тенью мимо усиленных постов врага; как мог запомнить </a:t>
            </a:r>
            <a:r>
              <a:rPr dirty="0"/>
              <a:t>с </a:t>
            </a:r>
            <a:r>
              <a:rPr spc="-5" dirty="0"/>
              <a:t>точностью </a:t>
            </a:r>
            <a:r>
              <a:rPr spc="-15" dirty="0"/>
              <a:t>до </a:t>
            </a:r>
            <a:r>
              <a:rPr spc="-10" dirty="0"/>
              <a:t> </a:t>
            </a:r>
            <a:r>
              <a:rPr spc="-15" dirty="0"/>
              <a:t>одного </a:t>
            </a:r>
            <a:r>
              <a:rPr spc="-10" dirty="0"/>
              <a:t>солдата </a:t>
            </a:r>
            <a:r>
              <a:rPr dirty="0"/>
              <a:t>численность </a:t>
            </a:r>
            <a:r>
              <a:rPr spc="-5" dirty="0"/>
              <a:t>сразу </a:t>
            </a:r>
            <a:r>
              <a:rPr spc="-10" dirty="0"/>
              <a:t>нескольких </a:t>
            </a:r>
            <a:r>
              <a:rPr spc="-5" dirty="0"/>
              <a:t>гитлеровских </a:t>
            </a:r>
            <a:r>
              <a:rPr dirty="0"/>
              <a:t> </a:t>
            </a:r>
            <a:r>
              <a:rPr spc="-10" dirty="0"/>
              <a:t>подразделений,</a:t>
            </a:r>
            <a:r>
              <a:rPr spc="-40" dirty="0"/>
              <a:t> </a:t>
            </a:r>
            <a:r>
              <a:rPr spc="-10" dirty="0"/>
              <a:t>расположенных</a:t>
            </a:r>
            <a:r>
              <a:rPr spc="-30" dirty="0"/>
              <a:t> </a:t>
            </a:r>
            <a:r>
              <a:rPr dirty="0"/>
              <a:t>в разных</a:t>
            </a:r>
            <a:r>
              <a:rPr spc="-10" dirty="0"/>
              <a:t> </a:t>
            </a:r>
            <a:r>
              <a:rPr spc="-5" dirty="0"/>
              <a:t>местах…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2177923"/>
            <a:ext cx="747331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Он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был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любимцем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партизан,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их общим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сыном.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Но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война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есть</a:t>
            </a:r>
            <a:r>
              <a:rPr sz="2000" b="1" dirty="0">
                <a:latin typeface="Calibri"/>
                <a:cs typeface="Calibri"/>
              </a:rPr>
              <a:t> война,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она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щадит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ни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взрослых,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ни</a:t>
            </a:r>
            <a:r>
              <a:rPr sz="2000" b="1" spc="-10" dirty="0">
                <a:latin typeface="Calibri"/>
                <a:cs typeface="Calibri"/>
              </a:rPr>
              <a:t> детей.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Юный </a:t>
            </a:r>
            <a:r>
              <a:rPr sz="2000" b="1" spc="-5" dirty="0">
                <a:latin typeface="Calibri"/>
                <a:cs typeface="Calibri"/>
              </a:rPr>
              <a:t>разведчик </a:t>
            </a:r>
            <a:r>
              <a:rPr sz="2000" b="1" dirty="0">
                <a:latin typeface="Calibri"/>
                <a:cs typeface="Calibri"/>
              </a:rPr>
              <a:t>погиб, </a:t>
            </a:r>
            <a:r>
              <a:rPr sz="2000" b="1" spc="-10" dirty="0">
                <a:latin typeface="Calibri"/>
                <a:cs typeface="Calibri"/>
              </a:rPr>
              <a:t>подорвавшись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фашистской </a:t>
            </a:r>
            <a:r>
              <a:rPr sz="2000" b="1" spc="-5" dirty="0">
                <a:latin typeface="Calibri"/>
                <a:cs typeface="Calibri"/>
              </a:rPr>
              <a:t>мине, </a:t>
            </a:r>
            <a:r>
              <a:rPr sz="2000" b="1" spc="-30" dirty="0">
                <a:latin typeface="Calibri"/>
                <a:cs typeface="Calibri"/>
              </a:rPr>
              <a:t>когда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возвращался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очередного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задания.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6" y="4550409"/>
            <a:ext cx="6377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Посмертно</a:t>
            </a:r>
            <a:r>
              <a:rPr sz="22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Calibri"/>
                <a:cs typeface="Calibri"/>
              </a:rPr>
              <a:t>награждён</a:t>
            </a:r>
            <a:r>
              <a:rPr sz="22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орденом</a:t>
            </a:r>
            <a:r>
              <a:rPr sz="22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Красного</a:t>
            </a:r>
            <a:r>
              <a:rPr sz="22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Знамени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7707"/>
            <a:ext cx="4503420" cy="32750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7107" y="237743"/>
            <a:ext cx="5489447" cy="12390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3815" y="339978"/>
            <a:ext cx="27965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Лара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20" dirty="0">
                <a:solidFill>
                  <a:srgbClr val="FFFFFF"/>
                </a:solidFill>
              </a:rPr>
              <a:t>Михеенко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3876" y="1463039"/>
            <a:ext cx="3912108" cy="5265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5952" y="4364735"/>
            <a:ext cx="1908047" cy="19964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2" y="324738"/>
            <a:ext cx="8533765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199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Их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судьбы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похожи,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как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капли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воды.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Прерванная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войной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учеба,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клятва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мстить оккупантам </a:t>
            </a:r>
            <a:r>
              <a:rPr sz="2000" b="1" spc="-15" dirty="0">
                <a:latin typeface="Calibri"/>
                <a:cs typeface="Calibri"/>
              </a:rPr>
              <a:t>до </a:t>
            </a:r>
            <a:r>
              <a:rPr sz="2000" b="1" spc="-10" dirty="0">
                <a:latin typeface="Calibri"/>
                <a:cs typeface="Calibri"/>
              </a:rPr>
              <a:t>последнего </a:t>
            </a:r>
            <a:r>
              <a:rPr sz="2000" b="1" spc="-15" dirty="0">
                <a:latin typeface="Calibri"/>
                <a:cs typeface="Calibri"/>
              </a:rPr>
              <a:t>вздоха, </a:t>
            </a:r>
            <a:r>
              <a:rPr sz="2000" b="1" spc="-5" dirty="0">
                <a:latin typeface="Calibri"/>
                <a:cs typeface="Calibri"/>
              </a:rPr>
              <a:t>партизанские </a:t>
            </a:r>
            <a:r>
              <a:rPr sz="2000" b="1" spc="-20" dirty="0">
                <a:latin typeface="Calibri"/>
                <a:cs typeface="Calibri"/>
              </a:rPr>
              <a:t>будни,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разведывательные </a:t>
            </a:r>
            <a:r>
              <a:rPr sz="2000" b="1" dirty="0">
                <a:latin typeface="Calibri"/>
                <a:cs typeface="Calibri"/>
              </a:rPr>
              <a:t>рейды </a:t>
            </a:r>
            <a:r>
              <a:rPr sz="2000" b="1" spc="-5" dirty="0">
                <a:latin typeface="Calibri"/>
                <a:cs typeface="Calibri"/>
              </a:rPr>
              <a:t>по вражеским </a:t>
            </a:r>
            <a:r>
              <a:rPr sz="2000" b="1" dirty="0">
                <a:latin typeface="Calibri"/>
                <a:cs typeface="Calibri"/>
              </a:rPr>
              <a:t>тылам, </a:t>
            </a:r>
            <a:r>
              <a:rPr sz="2000" b="1" spc="-5" dirty="0">
                <a:latin typeface="Calibri"/>
                <a:cs typeface="Calibri"/>
              </a:rPr>
              <a:t>засады, </a:t>
            </a:r>
            <a:r>
              <a:rPr sz="2000" b="1" dirty="0">
                <a:latin typeface="Calibri"/>
                <a:cs typeface="Calibri"/>
              </a:rPr>
              <a:t>взрывы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эшелонов…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Разве что смерть была </a:t>
            </a:r>
            <a:r>
              <a:rPr sz="2000" b="1" dirty="0">
                <a:latin typeface="Calibri"/>
                <a:cs typeface="Calibri"/>
              </a:rPr>
              <a:t>разной. </a:t>
            </a:r>
            <a:r>
              <a:rPr sz="2000" b="1" spc="-10" dirty="0">
                <a:latin typeface="Calibri"/>
                <a:cs typeface="Calibri"/>
              </a:rPr>
              <a:t>Кому-то </a:t>
            </a:r>
            <a:r>
              <a:rPr sz="2000" b="1" dirty="0">
                <a:latin typeface="Calibri"/>
                <a:cs typeface="Calibri"/>
              </a:rPr>
              <a:t>выпадала </a:t>
            </a:r>
            <a:r>
              <a:rPr sz="2000" b="1" spc="-10" dirty="0">
                <a:latin typeface="Calibri"/>
                <a:cs typeface="Calibri"/>
              </a:rPr>
              <a:t>прилюдная </a:t>
            </a:r>
            <a:r>
              <a:rPr sz="2000" b="1" spc="-5" dirty="0">
                <a:latin typeface="Calibri"/>
                <a:cs typeface="Calibri"/>
              </a:rPr>
              <a:t>казнь, </a:t>
            </a:r>
            <a:r>
              <a:rPr sz="2000" b="1" spc="-10" dirty="0">
                <a:latin typeface="Calibri"/>
                <a:cs typeface="Calibri"/>
              </a:rPr>
              <a:t>кому-то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выстрел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затылок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20" dirty="0">
                <a:latin typeface="Calibri"/>
                <a:cs typeface="Calibri"/>
              </a:rPr>
              <a:t>глухом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подвале.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5938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Была </a:t>
            </a:r>
            <a:r>
              <a:rPr sz="2000" b="1" spc="-10" dirty="0">
                <a:latin typeface="Calibri"/>
                <a:cs typeface="Calibri"/>
              </a:rPr>
              <a:t>партизанкой-разведчицей. </a:t>
            </a:r>
            <a:r>
              <a:rPr sz="2000" b="1" spc="-5" dirty="0">
                <a:latin typeface="Calibri"/>
                <a:cs typeface="Calibri"/>
              </a:rPr>
              <a:t>Выведывала </a:t>
            </a:r>
            <a:r>
              <a:rPr sz="2000" b="1" spc="-10" dirty="0">
                <a:latin typeface="Calibri"/>
                <a:cs typeface="Calibri"/>
              </a:rPr>
              <a:t>расположение вражеских </a:t>
            </a:r>
            <a:r>
              <a:rPr sz="2000" b="1" spc="-5" dirty="0">
                <a:latin typeface="Calibri"/>
                <a:cs typeface="Calibri"/>
              </a:rPr>
              <a:t> батарей, </a:t>
            </a:r>
            <a:r>
              <a:rPr sz="2000" b="1" dirty="0">
                <a:latin typeface="Calibri"/>
                <a:cs typeface="Calibri"/>
              </a:rPr>
              <a:t>считала </a:t>
            </a:r>
            <a:r>
              <a:rPr sz="2000" b="1" spc="-5" dirty="0">
                <a:latin typeface="Calibri"/>
                <a:cs typeface="Calibri"/>
              </a:rPr>
              <a:t>машины, двигавшиеся по большаку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сторону </a:t>
            </a:r>
            <a:r>
              <a:rPr sz="2000" b="1" dirty="0">
                <a:latin typeface="Calibri"/>
                <a:cs typeface="Calibri"/>
              </a:rPr>
              <a:t>фронта,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запоминала, какие </a:t>
            </a:r>
            <a:r>
              <a:rPr sz="2000" b="1" spc="-10" dirty="0">
                <a:latin typeface="Calibri"/>
                <a:cs typeface="Calibri"/>
              </a:rPr>
              <a:t>поезда, </a:t>
            </a:r>
            <a:r>
              <a:rPr sz="2000" b="1" dirty="0">
                <a:latin typeface="Calibri"/>
                <a:cs typeface="Calibri"/>
              </a:rPr>
              <a:t>с </a:t>
            </a:r>
            <a:r>
              <a:rPr sz="2000" b="1" spc="-5" dirty="0">
                <a:latin typeface="Calibri"/>
                <a:cs typeface="Calibri"/>
              </a:rPr>
              <a:t>каким грузом </a:t>
            </a:r>
            <a:r>
              <a:rPr sz="2000" b="1" spc="-15" dirty="0">
                <a:latin typeface="Calibri"/>
                <a:cs typeface="Calibri"/>
              </a:rPr>
              <a:t>приходят </a:t>
            </a:r>
            <a:r>
              <a:rPr sz="2000" b="1" spc="-5" dirty="0">
                <a:latin typeface="Calibri"/>
                <a:cs typeface="Calibri"/>
              </a:rPr>
              <a:t>на станцию </a:t>
            </a:r>
            <a:r>
              <a:rPr sz="2000" b="1" spc="-10" dirty="0">
                <a:latin typeface="Calibri"/>
                <a:cs typeface="Calibri"/>
              </a:rPr>
              <a:t>Пустошка.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Лару </a:t>
            </a:r>
            <a:r>
              <a:rPr sz="2000" b="1" spc="-5" dirty="0">
                <a:latin typeface="Calibri"/>
                <a:cs typeface="Calibri"/>
              </a:rPr>
              <a:t>выдал </a:t>
            </a:r>
            <a:r>
              <a:rPr sz="2000" b="1" spc="-15" dirty="0">
                <a:latin typeface="Calibri"/>
                <a:cs typeface="Calibri"/>
              </a:rPr>
              <a:t>предатель. </a:t>
            </a:r>
            <a:r>
              <a:rPr sz="2000" b="1" spc="-20" dirty="0">
                <a:latin typeface="Calibri"/>
                <a:cs typeface="Calibri"/>
              </a:rPr>
              <a:t>Гестаповцы </a:t>
            </a:r>
            <a:r>
              <a:rPr sz="2000" b="1" spc="-5" dirty="0">
                <a:latin typeface="Calibri"/>
                <a:cs typeface="Calibri"/>
              </a:rPr>
              <a:t>не </a:t>
            </a:r>
            <a:r>
              <a:rPr sz="2000" b="1" spc="-10" dirty="0">
                <a:latin typeface="Calibri"/>
                <a:cs typeface="Calibri"/>
              </a:rPr>
              <a:t>делали </a:t>
            </a:r>
            <a:r>
              <a:rPr sz="2000" b="1" spc="-5" dirty="0">
                <a:latin typeface="Calibri"/>
                <a:cs typeface="Calibri"/>
              </a:rPr>
              <a:t>скидок на </a:t>
            </a:r>
            <a:r>
              <a:rPr sz="2000" b="1" dirty="0">
                <a:latin typeface="Calibri"/>
                <a:cs typeface="Calibri"/>
              </a:rPr>
              <a:t>возраст — </a:t>
            </a:r>
            <a:r>
              <a:rPr sz="2000" b="1" spc="-5" dirty="0">
                <a:latin typeface="Calibri"/>
                <a:cs typeface="Calibri"/>
              </a:rPr>
              <a:t>после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бесплодного </a:t>
            </a:r>
            <a:r>
              <a:rPr sz="2000" b="1" spc="-5" dirty="0">
                <a:latin typeface="Calibri"/>
                <a:cs typeface="Calibri"/>
              </a:rPr>
              <a:t>допроса девочку расстреляли. Это </a:t>
            </a:r>
            <a:r>
              <a:rPr sz="2000" b="1" dirty="0">
                <a:latin typeface="Calibri"/>
                <a:cs typeface="Calibri"/>
              </a:rPr>
              <a:t>случилось 4 </a:t>
            </a:r>
            <a:r>
              <a:rPr sz="2000" b="1" spc="-5" dirty="0">
                <a:latin typeface="Calibri"/>
                <a:cs typeface="Calibri"/>
              </a:rPr>
              <a:t>ноября </a:t>
            </a:r>
            <a:r>
              <a:rPr sz="2000" b="1" dirty="0">
                <a:latin typeface="Calibri"/>
                <a:cs typeface="Calibri"/>
              </a:rPr>
              <a:t>1943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года.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5318253"/>
            <a:ext cx="69208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Посмертно</a:t>
            </a:r>
            <a:r>
              <a:rPr sz="22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наградили</a:t>
            </a:r>
            <a:r>
              <a:rPr sz="22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орденом Отечественной</a:t>
            </a:r>
            <a:r>
              <a:rPr sz="22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Calibri"/>
                <a:cs typeface="Calibri"/>
              </a:rPr>
              <a:t>войны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степени.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593" y="1930095"/>
            <a:ext cx="744156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Никто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забыт</a:t>
            </a:r>
            <a:r>
              <a:rPr sz="2400" b="1" dirty="0">
                <a:latin typeface="Calibri"/>
                <a:cs typeface="Calibri"/>
              </a:rPr>
              <a:t> И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ничто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забыто…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Все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эти</a:t>
            </a:r>
            <a:r>
              <a:rPr sz="2400" b="1" dirty="0">
                <a:latin typeface="Calibri"/>
                <a:cs typeface="Calibri"/>
              </a:rPr>
              <a:t> юные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герои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погибли, </a:t>
            </a:r>
            <a:r>
              <a:rPr sz="2400" b="1" spc="-5" dirty="0">
                <a:latin typeface="Calibri"/>
                <a:cs typeface="Calibri"/>
              </a:rPr>
              <a:t>но </a:t>
            </a:r>
            <a:r>
              <a:rPr sz="2400" b="1" dirty="0">
                <a:latin typeface="Calibri"/>
                <a:cs typeface="Calibri"/>
              </a:rPr>
              <a:t>они </a:t>
            </a:r>
            <a:r>
              <a:rPr sz="2400" b="1" spc="-10" dirty="0">
                <a:latin typeface="Calibri"/>
                <a:cs typeface="Calibri"/>
              </a:rPr>
              <a:t>непоколебимо </a:t>
            </a:r>
            <a:r>
              <a:rPr sz="2400" b="1" spc="-5" dirty="0">
                <a:latin typeface="Calibri"/>
                <a:cs typeface="Calibri"/>
              </a:rPr>
              <a:t>верили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наше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превосходство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над опасным,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злейшим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врагом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фашизмом,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оказывая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при </a:t>
            </a:r>
            <a:r>
              <a:rPr sz="2400" b="1" spc="-15" dirty="0">
                <a:latin typeface="Calibri"/>
                <a:cs typeface="Calibri"/>
              </a:rPr>
              <a:t>этом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сверх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своих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возможностей помощь фронту для </a:t>
            </a:r>
            <a:r>
              <a:rPr sz="2400" b="1" spc="-15" dirty="0">
                <a:latin typeface="Calibri"/>
                <a:cs typeface="Calibri"/>
              </a:rPr>
              <a:t>Великой </a:t>
            </a:r>
            <a:r>
              <a:rPr sz="2400" b="1" spc="-10" dirty="0">
                <a:latin typeface="Calibri"/>
                <a:cs typeface="Calibri"/>
              </a:rPr>
              <a:t>Победы!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победили...Отстояли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свободу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независимость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нашей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Родины!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5157215"/>
            <a:ext cx="5632703" cy="13365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260604"/>
            <a:ext cx="6047232" cy="1338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9" y="167639"/>
            <a:ext cx="5480304" cy="38328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00" y="4094226"/>
            <a:ext cx="849376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22 июня 1941 </a:t>
            </a:r>
            <a:r>
              <a:rPr sz="2000" b="1" spc="-20" dirty="0">
                <a:latin typeface="Calibri"/>
                <a:cs typeface="Calibri"/>
              </a:rPr>
              <a:t>года </a:t>
            </a:r>
            <a:r>
              <a:rPr sz="2000" b="1" dirty="0">
                <a:latin typeface="Calibri"/>
                <a:cs typeface="Calibri"/>
              </a:rPr>
              <a:t>воскресное утро выдалось </a:t>
            </a:r>
            <a:r>
              <a:rPr sz="2000" b="1" spc="-5" dirty="0">
                <a:latin typeface="Calibri"/>
                <a:cs typeface="Calibri"/>
              </a:rPr>
              <a:t>теплым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солнечным. Рано </a:t>
            </a:r>
            <a:r>
              <a:rPr sz="2000" b="1" dirty="0">
                <a:latin typeface="Calibri"/>
                <a:cs typeface="Calibri"/>
              </a:rPr>
              <a:t> утром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фашистские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войска вероломно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нарушили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границу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нашей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родины.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Так </a:t>
            </a:r>
            <a:r>
              <a:rPr sz="2000" b="1" spc="-5" dirty="0">
                <a:latin typeface="Calibri"/>
                <a:cs typeface="Calibri"/>
              </a:rPr>
              <a:t>началась </a:t>
            </a:r>
            <a:r>
              <a:rPr sz="2000" b="1" spc="-10" dirty="0">
                <a:latin typeface="Calibri"/>
                <a:cs typeface="Calibri"/>
              </a:rPr>
              <a:t>Великая </a:t>
            </a:r>
            <a:r>
              <a:rPr sz="2000" b="1" spc="-5" dirty="0">
                <a:latin typeface="Calibri"/>
                <a:cs typeface="Calibri"/>
              </a:rPr>
              <a:t>Отечественная </a:t>
            </a:r>
            <a:r>
              <a:rPr sz="2000" b="1" dirty="0">
                <a:latin typeface="Calibri"/>
                <a:cs typeface="Calibri"/>
              </a:rPr>
              <a:t>война, </a:t>
            </a:r>
            <a:r>
              <a:rPr sz="2000" b="1" spc="-10" dirty="0">
                <a:latin typeface="Calibri"/>
                <a:cs typeface="Calibri"/>
              </a:rPr>
              <a:t>которая продлилась </a:t>
            </a:r>
            <a:r>
              <a:rPr sz="2000" b="1" spc="-5" dirty="0">
                <a:latin typeface="Calibri"/>
                <a:cs typeface="Calibri"/>
              </a:rPr>
              <a:t>четыре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года. </a:t>
            </a:r>
            <a:r>
              <a:rPr sz="2000" b="1" spc="-5" dirty="0">
                <a:latin typeface="Calibri"/>
                <a:cs typeface="Calibri"/>
              </a:rPr>
              <a:t>Фашисты бомбили наши </a:t>
            </a:r>
            <a:r>
              <a:rPr sz="2000" b="1" spc="-10" dirty="0">
                <a:latin typeface="Calibri"/>
                <a:cs typeface="Calibri"/>
              </a:rPr>
              <a:t>города, </a:t>
            </a:r>
            <a:r>
              <a:rPr sz="2000" b="1" spc="-5" dirty="0">
                <a:latin typeface="Calibri"/>
                <a:cs typeface="Calibri"/>
              </a:rPr>
              <a:t>издевались над мирным населением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 захваченных территориях, </a:t>
            </a:r>
            <a:r>
              <a:rPr sz="2000" b="1" dirty="0">
                <a:latin typeface="Calibri"/>
                <a:cs typeface="Calibri"/>
              </a:rPr>
              <a:t>убивали </a:t>
            </a:r>
            <a:r>
              <a:rPr sz="2000" b="1" spc="-10" dirty="0">
                <a:latin typeface="Calibri"/>
                <a:cs typeface="Calibri"/>
              </a:rPr>
              <a:t>стариков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детей. </a:t>
            </a:r>
            <a:r>
              <a:rPr sz="2000" b="1" dirty="0">
                <a:latin typeface="Calibri"/>
                <a:cs typeface="Calibri"/>
              </a:rPr>
              <a:t>Все </a:t>
            </a:r>
            <a:r>
              <a:rPr sz="2000" b="1" spc="-5" dirty="0">
                <a:latin typeface="Calibri"/>
                <a:cs typeface="Calibri"/>
              </a:rPr>
              <a:t>эти </a:t>
            </a:r>
            <a:r>
              <a:rPr sz="2000" b="1" spc="-15" dirty="0">
                <a:latin typeface="Calibri"/>
                <a:cs typeface="Calibri"/>
              </a:rPr>
              <a:t>злодеяния </a:t>
            </a:r>
            <a:r>
              <a:rPr sz="2000" b="1" spc="-10" dirty="0">
                <a:latin typeface="Calibri"/>
                <a:cs typeface="Calibri"/>
              </a:rPr>
              <a:t> гитлеровцев </a:t>
            </a:r>
            <a:r>
              <a:rPr sz="2000" b="1" dirty="0">
                <a:latin typeface="Calibri"/>
                <a:cs typeface="Calibri"/>
              </a:rPr>
              <a:t>вызвали </a:t>
            </a:r>
            <a:r>
              <a:rPr sz="2000" b="1" spc="-5" dirty="0">
                <a:latin typeface="Calibri"/>
                <a:cs typeface="Calibri"/>
              </a:rPr>
              <a:t>мощный </a:t>
            </a:r>
            <a:r>
              <a:rPr sz="2000" b="1" dirty="0">
                <a:latin typeface="Calibri"/>
                <a:cs typeface="Calibri"/>
              </a:rPr>
              <a:t>патриотический </a:t>
            </a:r>
            <a:r>
              <a:rPr sz="2000" b="1" spc="-20" dirty="0">
                <a:latin typeface="Calibri"/>
                <a:cs typeface="Calibri"/>
              </a:rPr>
              <a:t>подъем </a:t>
            </a:r>
            <a:r>
              <a:rPr sz="2000" b="1" spc="-5" dirty="0">
                <a:latin typeface="Calibri"/>
                <a:cs typeface="Calibri"/>
              </a:rPr>
              <a:t>нашего </a:t>
            </a:r>
            <a:r>
              <a:rPr sz="2000" b="1" spc="-10" dirty="0">
                <a:latin typeface="Calibri"/>
                <a:cs typeface="Calibri"/>
              </a:rPr>
              <a:t>народа.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защиту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Отечества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встали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взрослые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0" dirty="0">
                <a:latin typeface="Calibri"/>
                <a:cs typeface="Calibri"/>
              </a:rPr>
              <a:t> дети.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" y="455676"/>
            <a:ext cx="8831580" cy="4427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975" y="5157215"/>
            <a:ext cx="6336792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5" y="277113"/>
            <a:ext cx="8455660" cy="581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До </a:t>
            </a:r>
            <a:r>
              <a:rPr sz="2000" b="1" dirty="0">
                <a:latin typeface="Calibri"/>
                <a:cs typeface="Calibri"/>
              </a:rPr>
              <a:t>войны </a:t>
            </a:r>
            <a:r>
              <a:rPr sz="2000" b="1" spc="-10" dirty="0">
                <a:latin typeface="Calibri"/>
                <a:cs typeface="Calibri"/>
              </a:rPr>
              <a:t>это </a:t>
            </a:r>
            <a:r>
              <a:rPr sz="2000" b="1" spc="-5" dirty="0">
                <a:latin typeface="Calibri"/>
                <a:cs typeface="Calibri"/>
              </a:rPr>
              <a:t>были самые обыкновенные </a:t>
            </a:r>
            <a:r>
              <a:rPr sz="2000" b="1" dirty="0">
                <a:latin typeface="Calibri"/>
                <a:cs typeface="Calibri"/>
              </a:rPr>
              <a:t>мальчишки и </a:t>
            </a:r>
            <a:r>
              <a:rPr sz="2000" b="1" spc="-5" dirty="0">
                <a:latin typeface="Calibri"/>
                <a:cs typeface="Calibri"/>
              </a:rPr>
              <a:t>девчонки. Учились,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помогали старшим, </a:t>
            </a:r>
            <a:r>
              <a:rPr sz="2000" b="1" dirty="0">
                <a:latin typeface="Calibri"/>
                <a:cs typeface="Calibri"/>
              </a:rPr>
              <a:t>играли, </a:t>
            </a:r>
            <a:r>
              <a:rPr sz="2000" b="1" spc="-5" dirty="0">
                <a:latin typeface="Calibri"/>
                <a:cs typeface="Calibri"/>
              </a:rPr>
              <a:t>бегали-прыгали, </a:t>
            </a:r>
            <a:r>
              <a:rPr sz="2000" b="1" dirty="0">
                <a:latin typeface="Calibri"/>
                <a:cs typeface="Calibri"/>
              </a:rPr>
              <a:t>разбивали </a:t>
            </a:r>
            <a:r>
              <a:rPr sz="2000" b="1" spc="-5" dirty="0">
                <a:latin typeface="Calibri"/>
                <a:cs typeface="Calibri"/>
              </a:rPr>
              <a:t>носы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коленки. </a:t>
            </a:r>
            <a:r>
              <a:rPr sz="2000" b="1" dirty="0">
                <a:latin typeface="Calibri"/>
                <a:cs typeface="Calibri"/>
              </a:rPr>
              <a:t>Их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имена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знали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только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родные,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одноклассники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да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друзья.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1435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ПРИШЕЛ </a:t>
            </a:r>
            <a:r>
              <a:rPr sz="2000" b="1" spc="-25" dirty="0">
                <a:latin typeface="Calibri"/>
                <a:cs typeface="Calibri"/>
              </a:rPr>
              <a:t>ЧАС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ОНИ ПОКАЗАЛИ, </a:t>
            </a:r>
            <a:r>
              <a:rPr sz="2000" b="1" dirty="0">
                <a:latin typeface="Calibri"/>
                <a:cs typeface="Calibri"/>
              </a:rPr>
              <a:t>КАКИМ </a:t>
            </a:r>
            <a:r>
              <a:rPr sz="2000" b="1" spc="-5" dirty="0">
                <a:latin typeface="Calibri"/>
                <a:cs typeface="Calibri"/>
              </a:rPr>
              <a:t>ОГРОМНЫМ </a:t>
            </a:r>
            <a:r>
              <a:rPr sz="2000" b="1" spc="-10" dirty="0">
                <a:latin typeface="Calibri"/>
                <a:cs typeface="Calibri"/>
              </a:rPr>
              <a:t>МОЖЕТ </a:t>
            </a:r>
            <a:r>
              <a:rPr sz="2000" b="1" spc="-55" dirty="0">
                <a:latin typeface="Calibri"/>
                <a:cs typeface="Calibri"/>
              </a:rPr>
              <a:t>СТАТЬ 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МАЛЕНЬКОЕ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ДЕТСКОЕ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СЕРДЦЕ,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КОГДА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РАЗГОРАЕТСЯ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НЕМ СВЯЩЕННАЯ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ЛЮБОВЬ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-10" dirty="0">
                <a:latin typeface="Calibri"/>
                <a:cs typeface="Calibri"/>
              </a:rPr>
              <a:t>РОДИНЕ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НЕНАВИСТЬ К </a:t>
            </a:r>
            <a:r>
              <a:rPr sz="2000" b="1" spc="-10" dirty="0">
                <a:latin typeface="Calibri"/>
                <a:cs typeface="Calibri"/>
              </a:rPr>
              <a:t>ЕЕ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ВРАГАМ.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28765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Мальчишки. </a:t>
            </a:r>
            <a:r>
              <a:rPr sz="2000" b="1" spc="-5" dirty="0">
                <a:latin typeface="Calibri"/>
                <a:cs typeface="Calibri"/>
              </a:rPr>
              <a:t>Девчонки. </a:t>
            </a:r>
            <a:r>
              <a:rPr sz="2000" b="1" dirty="0">
                <a:latin typeface="Calibri"/>
                <a:cs typeface="Calibri"/>
              </a:rPr>
              <a:t>На их </a:t>
            </a:r>
            <a:r>
              <a:rPr sz="2000" b="1" spc="-5" dirty="0">
                <a:latin typeface="Calibri"/>
                <a:cs typeface="Calibri"/>
              </a:rPr>
              <a:t>хрупкие плечи </a:t>
            </a:r>
            <a:r>
              <a:rPr sz="2000" b="1" spc="-20" dirty="0">
                <a:latin typeface="Calibri"/>
                <a:cs typeface="Calibri"/>
              </a:rPr>
              <a:t>легла </a:t>
            </a:r>
            <a:r>
              <a:rPr sz="2000" b="1" spc="-10" dirty="0">
                <a:latin typeface="Calibri"/>
                <a:cs typeface="Calibri"/>
              </a:rPr>
              <a:t>тяжесть </a:t>
            </a:r>
            <a:r>
              <a:rPr sz="2000" b="1" spc="-5" dirty="0">
                <a:latin typeface="Calibri"/>
                <a:cs typeface="Calibri"/>
              </a:rPr>
              <a:t>невзгод,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бедствий, </a:t>
            </a:r>
            <a:r>
              <a:rPr sz="2000" b="1" spc="-5" dirty="0">
                <a:latin typeface="Calibri"/>
                <a:cs typeface="Calibri"/>
              </a:rPr>
              <a:t>горя </a:t>
            </a:r>
            <a:r>
              <a:rPr sz="2000" b="1" dirty="0">
                <a:latin typeface="Calibri"/>
                <a:cs typeface="Calibri"/>
              </a:rPr>
              <a:t>военных </a:t>
            </a:r>
            <a:r>
              <a:rPr sz="2000" b="1" spc="-20" dirty="0">
                <a:latin typeface="Calibri"/>
                <a:cs typeface="Calibri"/>
              </a:rPr>
              <a:t>лет.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не </a:t>
            </a:r>
            <a:r>
              <a:rPr sz="2000" b="1" spc="-10" dirty="0">
                <a:latin typeface="Calibri"/>
                <a:cs typeface="Calibri"/>
              </a:rPr>
              <a:t>согнулись </a:t>
            </a:r>
            <a:r>
              <a:rPr sz="2000" b="1" dirty="0">
                <a:latin typeface="Calibri"/>
                <a:cs typeface="Calibri"/>
              </a:rPr>
              <a:t>они </a:t>
            </a:r>
            <a:r>
              <a:rPr sz="2000" b="1" spc="-20" dirty="0">
                <a:latin typeface="Calibri"/>
                <a:cs typeface="Calibri"/>
              </a:rPr>
              <a:t>под </a:t>
            </a:r>
            <a:r>
              <a:rPr sz="2000" b="1" spc="-10" dirty="0">
                <a:latin typeface="Calibri"/>
                <a:cs typeface="Calibri"/>
              </a:rPr>
              <a:t>этой </a:t>
            </a:r>
            <a:r>
              <a:rPr sz="2000" b="1" spc="-5" dirty="0">
                <a:latin typeface="Calibri"/>
                <a:cs typeface="Calibri"/>
              </a:rPr>
              <a:t>тяжестью, стали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сильнее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духом, мужественнее,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выносливее.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Маленькие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герои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большой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войны.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Они сражались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рядом со старшими </a:t>
            </a:r>
            <a:r>
              <a:rPr sz="2000" b="1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отцами,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братьями.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миг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не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дрогнули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юные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сердца!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422592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«На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парте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осталась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открытой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тетрадь.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Не выпало им </a:t>
            </a:r>
            <a:r>
              <a:rPr sz="2000" b="1" spc="-5" dirty="0">
                <a:latin typeface="Calibri"/>
                <a:cs typeface="Calibri"/>
              </a:rPr>
              <a:t>дописать, дочитать,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Когда </a:t>
            </a:r>
            <a:r>
              <a:rPr sz="2000" b="1" dirty="0">
                <a:latin typeface="Calibri"/>
                <a:cs typeface="Calibri"/>
              </a:rPr>
              <a:t>навалились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</a:t>
            </a:r>
            <a:r>
              <a:rPr sz="2000" b="1" spc="-10" dirty="0">
                <a:latin typeface="Calibri"/>
                <a:cs typeface="Calibri"/>
              </a:rPr>
              <a:t> город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Фугасные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бомбы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голод».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0260" y="92964"/>
            <a:ext cx="4983480" cy="9418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7532" y="195529"/>
            <a:ext cx="2409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Леня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spc="-60" dirty="0">
                <a:solidFill>
                  <a:srgbClr val="FFFFFF"/>
                </a:solidFill>
              </a:rPr>
              <a:t>Голиков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886967"/>
            <a:ext cx="8936990" cy="5849620"/>
            <a:chOff x="0" y="886967"/>
            <a:chExt cx="8936990" cy="58496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6176" y="886967"/>
              <a:ext cx="4480560" cy="5849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997707"/>
              <a:ext cx="4503420" cy="3275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23" y="4221479"/>
            <a:ext cx="1331976" cy="26365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Он </a:t>
            </a:r>
            <a:r>
              <a:rPr dirty="0"/>
              <a:t>рос </a:t>
            </a:r>
            <a:r>
              <a:rPr spc="-5" dirty="0"/>
              <a:t>обыкновенным деревенским парнишкой. </a:t>
            </a:r>
            <a:r>
              <a:rPr spc="-25" dirty="0"/>
              <a:t>Когда </a:t>
            </a:r>
            <a:r>
              <a:rPr spc="-5" dirty="0"/>
              <a:t>немецкие </a:t>
            </a:r>
            <a:r>
              <a:rPr dirty="0"/>
              <a:t> </a:t>
            </a:r>
            <a:r>
              <a:rPr spc="-5" dirty="0"/>
              <a:t>захватчики заняли его </a:t>
            </a:r>
            <a:r>
              <a:rPr spc="-10" dirty="0"/>
              <a:t>родную </a:t>
            </a:r>
            <a:r>
              <a:rPr spc="-5" dirty="0"/>
              <a:t>деревню </a:t>
            </a:r>
            <a:r>
              <a:rPr dirty="0"/>
              <a:t>Лукино, </a:t>
            </a:r>
            <a:r>
              <a:rPr spc="-5" dirty="0"/>
              <a:t>что </a:t>
            </a:r>
            <a:r>
              <a:rPr dirty="0"/>
              <a:t>в </a:t>
            </a:r>
            <a:r>
              <a:rPr spc="-5" dirty="0"/>
              <a:t>Ленинградской </a:t>
            </a:r>
            <a:r>
              <a:rPr spc="-440" dirty="0"/>
              <a:t> </a:t>
            </a:r>
            <a:r>
              <a:rPr spc="-5" dirty="0"/>
              <a:t>области, </a:t>
            </a:r>
            <a:r>
              <a:rPr dirty="0"/>
              <a:t>он собрал </a:t>
            </a:r>
            <a:r>
              <a:rPr spc="-5" dirty="0"/>
              <a:t>на местах боев </a:t>
            </a:r>
            <a:r>
              <a:rPr spc="-15" dirty="0"/>
              <a:t>несколько </a:t>
            </a:r>
            <a:r>
              <a:rPr spc="-5" dirty="0"/>
              <a:t>винтовок, раздобыл </a:t>
            </a:r>
            <a:r>
              <a:rPr dirty="0"/>
              <a:t>у </a:t>
            </a:r>
            <a:r>
              <a:rPr spc="5" dirty="0"/>
              <a:t> </a:t>
            </a:r>
            <a:r>
              <a:rPr spc="-5" dirty="0"/>
              <a:t>фашистов два </a:t>
            </a:r>
            <a:r>
              <a:rPr spc="-10" dirty="0"/>
              <a:t>мешка </a:t>
            </a:r>
            <a:r>
              <a:rPr spc="-15" dirty="0"/>
              <a:t>гранат, </a:t>
            </a:r>
            <a:r>
              <a:rPr spc="-5" dirty="0"/>
              <a:t>чтобы </a:t>
            </a:r>
            <a:r>
              <a:rPr spc="-10" dirty="0"/>
              <a:t>передать </a:t>
            </a:r>
            <a:r>
              <a:rPr dirty="0"/>
              <a:t>их </a:t>
            </a:r>
            <a:r>
              <a:rPr spc="-5" dirty="0"/>
              <a:t>партизанам. </a:t>
            </a:r>
            <a:r>
              <a:rPr dirty="0"/>
              <a:t>И </a:t>
            </a:r>
            <a:r>
              <a:rPr spc="-5" dirty="0"/>
              <a:t>сам </a:t>
            </a:r>
            <a:r>
              <a:rPr dirty="0"/>
              <a:t> остался</a:t>
            </a:r>
            <a:r>
              <a:rPr spc="-25" dirty="0"/>
              <a:t> </a:t>
            </a:r>
            <a:r>
              <a:rPr dirty="0"/>
              <a:t>в </a:t>
            </a:r>
            <a:r>
              <a:rPr spc="-5" dirty="0"/>
              <a:t>партизанском</a:t>
            </a:r>
            <a:r>
              <a:rPr spc="-30" dirty="0"/>
              <a:t> </a:t>
            </a:r>
            <a:r>
              <a:rPr spc="-5" dirty="0"/>
              <a:t>отряде.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5"/>
              </a:spcBef>
            </a:pPr>
            <a:r>
              <a:rPr dirty="0"/>
              <a:t>Воевал</a:t>
            </a:r>
            <a:r>
              <a:rPr spc="-35" dirty="0"/>
              <a:t> </a:t>
            </a:r>
            <a:r>
              <a:rPr spc="-5" dirty="0"/>
              <a:t>наравне</a:t>
            </a:r>
            <a:r>
              <a:rPr spc="-15" dirty="0"/>
              <a:t> </a:t>
            </a:r>
            <a:r>
              <a:rPr spc="-5" dirty="0"/>
              <a:t>со</a:t>
            </a:r>
            <a:r>
              <a:rPr spc="-15" dirty="0"/>
              <a:t> </a:t>
            </a:r>
            <a:r>
              <a:rPr dirty="0"/>
              <a:t>взрослыми.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/>
          </a:p>
          <a:p>
            <a:pPr marL="84455" marR="67945">
              <a:lnSpc>
                <a:spcPct val="100000"/>
              </a:lnSpc>
            </a:pPr>
            <a:r>
              <a:rPr dirty="0"/>
              <a:t>В </a:t>
            </a:r>
            <a:r>
              <a:rPr spc="-5" dirty="0"/>
              <a:t>свои десять </a:t>
            </a:r>
            <a:r>
              <a:rPr dirty="0"/>
              <a:t>с </a:t>
            </a:r>
            <a:r>
              <a:rPr spc="-5" dirty="0"/>
              <a:t>небольшим </a:t>
            </a:r>
            <a:r>
              <a:rPr dirty="0"/>
              <a:t>лет он в </a:t>
            </a:r>
            <a:r>
              <a:rPr spc="-5" dirty="0"/>
              <a:t>боях </a:t>
            </a:r>
            <a:r>
              <a:rPr dirty="0"/>
              <a:t>с </a:t>
            </a:r>
            <a:r>
              <a:rPr spc="-5" dirty="0"/>
              <a:t>оккупантами </a:t>
            </a:r>
            <a:r>
              <a:rPr dirty="0"/>
              <a:t>лично </a:t>
            </a:r>
            <a:r>
              <a:rPr spc="-5" dirty="0"/>
              <a:t>уничтожил </a:t>
            </a:r>
            <a:r>
              <a:rPr spc="-440" dirty="0"/>
              <a:t> </a:t>
            </a:r>
            <a:r>
              <a:rPr dirty="0"/>
              <a:t>78 </a:t>
            </a:r>
            <a:r>
              <a:rPr spc="-5" dirty="0"/>
              <a:t>немецких </a:t>
            </a:r>
            <a:r>
              <a:rPr spc="-10" dirty="0"/>
              <a:t>солдат </a:t>
            </a:r>
            <a:r>
              <a:rPr dirty="0"/>
              <a:t>и офицеров, </a:t>
            </a:r>
            <a:r>
              <a:rPr spc="-10" dirty="0"/>
              <a:t>подорвал </a:t>
            </a:r>
            <a:r>
              <a:rPr dirty="0"/>
              <a:t>9 </a:t>
            </a:r>
            <a:r>
              <a:rPr spc="-5" dirty="0"/>
              <a:t>автомашин </a:t>
            </a:r>
            <a:r>
              <a:rPr dirty="0"/>
              <a:t>с </a:t>
            </a:r>
            <a:r>
              <a:rPr spc="-5" dirty="0"/>
              <a:t>боеприпасами. </a:t>
            </a:r>
            <a:r>
              <a:rPr spc="-440" dirty="0"/>
              <a:t> </a:t>
            </a:r>
            <a:r>
              <a:rPr spc="-5" dirty="0"/>
              <a:t>Он </a:t>
            </a:r>
            <a:r>
              <a:rPr dirty="0"/>
              <a:t>участвовал в 27 боевых операциях, взрыве 2 </a:t>
            </a:r>
            <a:r>
              <a:rPr spc="-15" dirty="0"/>
              <a:t>железнодорожных </a:t>
            </a:r>
            <a:r>
              <a:rPr dirty="0"/>
              <a:t>и 12 </a:t>
            </a:r>
            <a:r>
              <a:rPr spc="5" dirty="0"/>
              <a:t> </a:t>
            </a:r>
            <a:r>
              <a:rPr spc="-5" dirty="0"/>
              <a:t>шоссейных</a:t>
            </a:r>
            <a:r>
              <a:rPr spc="-20" dirty="0"/>
              <a:t> </a:t>
            </a:r>
            <a:r>
              <a:rPr spc="-5" dirty="0"/>
              <a:t>мостов.</a:t>
            </a:r>
          </a:p>
          <a:p>
            <a:pPr marL="84455" marR="5080">
              <a:lnSpc>
                <a:spcPct val="100000"/>
              </a:lnSpc>
              <a:spcBef>
                <a:spcPts val="5"/>
              </a:spcBef>
            </a:pPr>
            <a:r>
              <a:rPr dirty="0"/>
              <a:t>15 </a:t>
            </a:r>
            <a:r>
              <a:rPr spc="-5" dirty="0"/>
              <a:t>августа </a:t>
            </a:r>
            <a:r>
              <a:rPr dirty="0"/>
              <a:t>1942 </a:t>
            </a:r>
            <a:r>
              <a:rPr spc="-20" dirty="0"/>
              <a:t>года </a:t>
            </a:r>
            <a:r>
              <a:rPr dirty="0"/>
              <a:t>юный </a:t>
            </a:r>
            <a:r>
              <a:rPr spc="-5" dirty="0"/>
              <a:t>партизан </a:t>
            </a:r>
            <a:r>
              <a:rPr dirty="0"/>
              <a:t>взорвал </a:t>
            </a:r>
            <a:r>
              <a:rPr spc="-5" dirty="0"/>
              <a:t>немецкую легковую </a:t>
            </a:r>
            <a:r>
              <a:rPr spc="-15" dirty="0"/>
              <a:t>машину, </a:t>
            </a:r>
            <a:r>
              <a:rPr spc="-440" dirty="0"/>
              <a:t> </a:t>
            </a:r>
            <a:r>
              <a:rPr dirty="0"/>
              <a:t>в </a:t>
            </a:r>
            <a:r>
              <a:rPr spc="-10" dirty="0"/>
              <a:t>которой</a:t>
            </a:r>
            <a:r>
              <a:rPr spc="-45" dirty="0"/>
              <a:t> </a:t>
            </a:r>
            <a:r>
              <a:rPr spc="-15" dirty="0"/>
              <a:t>находился</a:t>
            </a:r>
            <a:r>
              <a:rPr spc="-10" dirty="0"/>
              <a:t> </a:t>
            </a:r>
            <a:r>
              <a:rPr spc="-5" dirty="0"/>
              <a:t>важный</a:t>
            </a:r>
            <a:r>
              <a:rPr spc="-25" dirty="0"/>
              <a:t> </a:t>
            </a:r>
            <a:r>
              <a:rPr spc="-5" dirty="0"/>
              <a:t>гитлеровский</a:t>
            </a:r>
            <a:r>
              <a:rPr spc="-40" dirty="0"/>
              <a:t> </a:t>
            </a:r>
            <a:r>
              <a:rPr spc="-10" dirty="0"/>
              <a:t>генерал.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/>
          </a:p>
          <a:p>
            <a:pPr marL="84455">
              <a:lnSpc>
                <a:spcPct val="100000"/>
              </a:lnSpc>
            </a:pPr>
            <a:r>
              <a:rPr dirty="0"/>
              <a:t>Погиб</a:t>
            </a:r>
            <a:r>
              <a:rPr spc="-15" dirty="0"/>
              <a:t> </a:t>
            </a:r>
            <a:r>
              <a:rPr dirty="0"/>
              <a:t>весной</a:t>
            </a:r>
            <a:r>
              <a:rPr spc="-25" dirty="0"/>
              <a:t> </a:t>
            </a:r>
            <a:r>
              <a:rPr dirty="0"/>
              <a:t>1943</a:t>
            </a:r>
            <a:r>
              <a:rPr spc="-25" dirty="0"/>
              <a:t> </a:t>
            </a:r>
            <a:r>
              <a:rPr spc="-20" dirty="0"/>
              <a:t>года </a:t>
            </a:r>
            <a:r>
              <a:rPr dirty="0"/>
              <a:t>в </a:t>
            </a:r>
            <a:r>
              <a:rPr spc="-5" dirty="0"/>
              <a:t>неравном</a:t>
            </a:r>
            <a:r>
              <a:rPr spc="-35" dirty="0"/>
              <a:t> </a:t>
            </a:r>
            <a:r>
              <a:rPr spc="-5" dirty="0"/>
              <a:t>бою </a:t>
            </a:r>
            <a:r>
              <a:rPr dirty="0"/>
              <a:t>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/>
          </a:p>
          <a:p>
            <a:pPr marL="12700">
              <a:lnSpc>
                <a:spcPct val="100000"/>
              </a:lnSpc>
            </a:pP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Посмертно</a:t>
            </a:r>
            <a:r>
              <a:rPr sz="22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ему</a:t>
            </a:r>
            <a:r>
              <a:rPr sz="22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присвоено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звание</a:t>
            </a:r>
            <a:r>
              <a:rPr sz="22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40" dirty="0">
                <a:solidFill>
                  <a:srgbClr val="FF0000"/>
                </a:solidFill>
                <a:latin typeface="Calibri"/>
                <a:cs typeface="Calibri"/>
              </a:rPr>
              <a:t>Героя</a:t>
            </a:r>
            <a:r>
              <a:rPr sz="22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Советского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Союза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9923" y="0"/>
            <a:ext cx="5199888" cy="861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0042" y="22097"/>
            <a:ext cx="2281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Марат</a:t>
            </a:r>
            <a:r>
              <a:rPr sz="3200" spc="-8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Казей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743712"/>
            <a:ext cx="9008745" cy="5992495"/>
            <a:chOff x="0" y="743712"/>
            <a:chExt cx="9008745" cy="59924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8140" y="743712"/>
              <a:ext cx="4840224" cy="5992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85743"/>
              <a:ext cx="4305300" cy="31318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59" y="4652771"/>
            <a:ext cx="1260348" cy="22052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303" y="403351"/>
            <a:ext cx="776985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Белорусскому школьнику </a:t>
            </a:r>
            <a:r>
              <a:rPr sz="2000" b="1" spc="-5" dirty="0">
                <a:latin typeface="Calibri"/>
                <a:cs typeface="Calibri"/>
              </a:rPr>
              <a:t>было </a:t>
            </a:r>
            <a:r>
              <a:rPr sz="2000" b="1" dirty="0">
                <a:latin typeface="Calibri"/>
                <a:cs typeface="Calibri"/>
              </a:rPr>
              <a:t>чуть </a:t>
            </a:r>
            <a:r>
              <a:rPr sz="2000" b="1" spc="-5" dirty="0">
                <a:latin typeface="Calibri"/>
                <a:cs typeface="Calibri"/>
              </a:rPr>
              <a:t>больше тринадцати </a:t>
            </a:r>
            <a:r>
              <a:rPr sz="2000" b="1" spc="-20" dirty="0">
                <a:latin typeface="Calibri"/>
                <a:cs typeface="Calibri"/>
              </a:rPr>
              <a:t>лет, </a:t>
            </a:r>
            <a:r>
              <a:rPr sz="2000" b="1" spc="-30" dirty="0">
                <a:latin typeface="Calibri"/>
                <a:cs typeface="Calibri"/>
              </a:rPr>
              <a:t>когда </a:t>
            </a:r>
            <a:r>
              <a:rPr sz="2000" b="1" dirty="0">
                <a:latin typeface="Calibri"/>
                <a:cs typeface="Calibri"/>
              </a:rPr>
              <a:t>он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ушел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5" dirty="0">
                <a:latin typeface="Calibri"/>
                <a:cs typeface="Calibri"/>
              </a:rPr>
              <a:t> партизанам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вместе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со своей сестрой.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789" rIns="0" bIns="0" rtlCol="0">
            <a:spAutoFit/>
          </a:bodyPr>
          <a:lstStyle/>
          <a:p>
            <a:pPr marL="84455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Он стал разведчиком. </a:t>
            </a:r>
            <a:r>
              <a:rPr dirty="0"/>
              <a:t>Пробирался во </a:t>
            </a:r>
            <a:r>
              <a:rPr spc="-10" dirty="0"/>
              <a:t>вражеские </a:t>
            </a:r>
            <a:r>
              <a:rPr spc="-5" dirty="0"/>
              <a:t>гарнизоны, </a:t>
            </a:r>
            <a:r>
              <a:rPr dirty="0"/>
              <a:t> высматривал, </a:t>
            </a:r>
            <a:r>
              <a:rPr spc="-40" dirty="0"/>
              <a:t>где </a:t>
            </a:r>
            <a:r>
              <a:rPr spc="-10" dirty="0"/>
              <a:t>расположены </a:t>
            </a:r>
            <a:r>
              <a:rPr spc="-5" dirty="0"/>
              <a:t>немецкие посты, штабы, склады </a:t>
            </a:r>
            <a:r>
              <a:rPr dirty="0"/>
              <a:t>с </a:t>
            </a:r>
            <a:r>
              <a:rPr spc="-440" dirty="0"/>
              <a:t> </a:t>
            </a:r>
            <a:r>
              <a:rPr spc="-5" dirty="0"/>
              <a:t>боеприпасами.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3860" rIns="0" bIns="0" rtlCol="0">
            <a:spAutoFit/>
          </a:bodyPr>
          <a:lstStyle/>
          <a:p>
            <a:pPr marL="15621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Сведения, которые </a:t>
            </a:r>
            <a:r>
              <a:rPr dirty="0"/>
              <a:t>он </a:t>
            </a:r>
            <a:r>
              <a:rPr spc="-5" dirty="0"/>
              <a:t>доставлял </a:t>
            </a:r>
            <a:r>
              <a:rPr dirty="0"/>
              <a:t>в </a:t>
            </a:r>
            <a:r>
              <a:rPr spc="5" dirty="0"/>
              <a:t>отряд, </a:t>
            </a:r>
            <a:r>
              <a:rPr spc="-5" dirty="0"/>
              <a:t>помогали партизанам наносить </a:t>
            </a:r>
            <a:r>
              <a:rPr spc="-440" dirty="0"/>
              <a:t> </a:t>
            </a:r>
            <a:r>
              <a:rPr dirty="0"/>
              <a:t>врагу </a:t>
            </a:r>
            <a:r>
              <a:rPr spc="-5" dirty="0"/>
              <a:t>большие </a:t>
            </a:r>
            <a:r>
              <a:rPr spc="-10" dirty="0"/>
              <a:t>потери. </a:t>
            </a:r>
            <a:r>
              <a:rPr spc="-5" dirty="0"/>
              <a:t>Как </a:t>
            </a:r>
            <a:r>
              <a:rPr dirty="0"/>
              <a:t>и </a:t>
            </a:r>
            <a:r>
              <a:rPr spc="-30" dirty="0"/>
              <a:t>Голиков, </a:t>
            </a:r>
            <a:r>
              <a:rPr dirty="0"/>
              <a:t>взрывал </a:t>
            </a:r>
            <a:r>
              <a:rPr spc="-5" dirty="0"/>
              <a:t>мосты, </a:t>
            </a:r>
            <a:r>
              <a:rPr spc="-10" dirty="0"/>
              <a:t>пускал </a:t>
            </a:r>
            <a:r>
              <a:rPr spc="-20" dirty="0"/>
              <a:t>под </a:t>
            </a:r>
            <a:r>
              <a:rPr spc="-10" dirty="0"/>
              <a:t>откос </a:t>
            </a:r>
            <a:r>
              <a:rPr spc="-5" dirty="0"/>
              <a:t> вражеские</a:t>
            </a:r>
            <a:r>
              <a:rPr spc="-20" dirty="0"/>
              <a:t> </a:t>
            </a:r>
            <a:r>
              <a:rPr spc="-5" dirty="0"/>
              <a:t>эшелоны.</a:t>
            </a:r>
          </a:p>
          <a:p>
            <a:pPr marL="156210" marR="194945">
              <a:lnSpc>
                <a:spcPct val="100000"/>
              </a:lnSpc>
            </a:pPr>
            <a:r>
              <a:rPr dirty="0"/>
              <a:t>В </a:t>
            </a:r>
            <a:r>
              <a:rPr spc="-5" dirty="0"/>
              <a:t>мае </a:t>
            </a:r>
            <a:r>
              <a:rPr dirty="0"/>
              <a:t>1944 </a:t>
            </a:r>
            <a:r>
              <a:rPr spc="-15" dirty="0"/>
              <a:t>года, </a:t>
            </a:r>
            <a:r>
              <a:rPr spc="-30" dirty="0"/>
              <a:t>когда </a:t>
            </a:r>
            <a:r>
              <a:rPr spc="-5" dirty="0"/>
              <a:t>Советская </a:t>
            </a:r>
            <a:r>
              <a:rPr dirty="0"/>
              <a:t>Армия </a:t>
            </a:r>
            <a:r>
              <a:rPr spc="-5" dirty="0"/>
              <a:t>была </a:t>
            </a:r>
            <a:r>
              <a:rPr spc="-15" dirty="0"/>
              <a:t>уже </a:t>
            </a:r>
            <a:r>
              <a:rPr spc="-5" dirty="0"/>
              <a:t>совсем </a:t>
            </a:r>
            <a:r>
              <a:rPr spc="-10" dirty="0"/>
              <a:t>близко </a:t>
            </a:r>
            <a:r>
              <a:rPr dirty="0"/>
              <a:t>и </a:t>
            </a:r>
            <a:r>
              <a:rPr spc="5" dirty="0"/>
              <a:t> </a:t>
            </a:r>
            <a:r>
              <a:rPr spc="-5" dirty="0"/>
              <a:t>партизаны </a:t>
            </a:r>
            <a:r>
              <a:rPr spc="-10" dirty="0"/>
              <a:t>должны </a:t>
            </a:r>
            <a:r>
              <a:rPr spc="-5" dirty="0"/>
              <a:t>были вот-вот </a:t>
            </a:r>
            <a:r>
              <a:rPr dirty="0"/>
              <a:t>с </a:t>
            </a:r>
            <a:r>
              <a:rPr spc="-5" dirty="0"/>
              <a:t>ней соединиться, попал </a:t>
            </a:r>
            <a:r>
              <a:rPr dirty="0"/>
              <a:t>в </a:t>
            </a:r>
            <a:r>
              <a:rPr spc="-15" dirty="0"/>
              <a:t>засаду. </a:t>
            </a:r>
            <a:r>
              <a:rPr spc="-10" dirty="0"/>
              <a:t> Подросток </a:t>
            </a:r>
            <a:r>
              <a:rPr spc="-5" dirty="0"/>
              <a:t>отстреливался </a:t>
            </a:r>
            <a:r>
              <a:rPr spc="-15" dirty="0"/>
              <a:t>до </a:t>
            </a:r>
            <a:r>
              <a:rPr spc="-10" dirty="0"/>
              <a:t>последнего </a:t>
            </a:r>
            <a:r>
              <a:rPr spc="-5" dirty="0"/>
              <a:t>патрона. </a:t>
            </a:r>
            <a:r>
              <a:rPr spc="-25" dirty="0"/>
              <a:t>Когда </a:t>
            </a:r>
            <a:r>
              <a:rPr dirty="0"/>
              <a:t>у </a:t>
            </a:r>
            <a:r>
              <a:rPr spc="-5" dirty="0"/>
              <a:t>Марата </a:t>
            </a:r>
            <a:r>
              <a:rPr dirty="0"/>
              <a:t> осталась</a:t>
            </a:r>
            <a:r>
              <a:rPr spc="-20" dirty="0"/>
              <a:t> </a:t>
            </a:r>
            <a:r>
              <a:rPr spc="-15" dirty="0"/>
              <a:t>одна</a:t>
            </a:r>
            <a:r>
              <a:rPr spc="-30" dirty="0"/>
              <a:t> </a:t>
            </a:r>
            <a:r>
              <a:rPr spc="-5" dirty="0"/>
              <a:t>граната,</a:t>
            </a:r>
            <a:r>
              <a:rPr spc="5" dirty="0"/>
              <a:t> </a:t>
            </a:r>
            <a:r>
              <a:rPr dirty="0"/>
              <a:t>он </a:t>
            </a:r>
            <a:r>
              <a:rPr spc="-10" dirty="0"/>
              <a:t>подпустил</a:t>
            </a:r>
            <a:r>
              <a:rPr spc="-45" dirty="0"/>
              <a:t> </a:t>
            </a:r>
            <a:r>
              <a:rPr spc="-5" dirty="0"/>
              <a:t>врагов</a:t>
            </a:r>
            <a:r>
              <a:rPr spc="-10" dirty="0"/>
              <a:t> поближе</a:t>
            </a:r>
            <a:r>
              <a:rPr spc="-25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5" dirty="0"/>
              <a:t>выдернул</a:t>
            </a:r>
            <a:r>
              <a:rPr spc="-20" dirty="0"/>
              <a:t> </a:t>
            </a:r>
            <a:r>
              <a:rPr spc="-5" dirty="0"/>
              <a:t>чеку…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406" y="5678831"/>
            <a:ext cx="5296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Посметно</a:t>
            </a:r>
            <a:r>
              <a:rPr sz="22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стал</a:t>
            </a:r>
            <a:r>
              <a:rPr sz="22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35" dirty="0">
                <a:solidFill>
                  <a:srgbClr val="FF0000"/>
                </a:solidFill>
                <a:latin typeface="Calibri"/>
                <a:cs typeface="Calibri"/>
              </a:rPr>
              <a:t>Героем</a:t>
            </a:r>
            <a:r>
              <a:rPr sz="22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Calibri"/>
                <a:cs typeface="Calibri"/>
              </a:rPr>
              <a:t>Советского</a:t>
            </a:r>
            <a:r>
              <a:rPr sz="2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Союза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85744"/>
            <a:ext cx="4107180" cy="2987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8295" y="92964"/>
            <a:ext cx="4983480" cy="9418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9892" y="195529"/>
            <a:ext cx="3321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Зинаида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Портнова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3359" y="1103375"/>
            <a:ext cx="5021580" cy="5585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882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«Маленькие Герои большой войны»    Минаева Е.Э</vt:lpstr>
      <vt:lpstr>Презентация PowerPoint</vt:lpstr>
      <vt:lpstr>Презентация PowerPoint</vt:lpstr>
      <vt:lpstr>Презентация PowerPoint</vt:lpstr>
      <vt:lpstr>Леня Голиков</vt:lpstr>
      <vt:lpstr>Он рос обыкновенным деревенским парнишкой. Когда немецкие  захватчики заняли его родную деревню Лукино, что в Ленинградской  области, он собрал на местах боев несколько винтовок, раздобыл у  фашистов два мешка гранат, чтобы передать их партизанам. И сам  остался в партизанском отряде.</vt:lpstr>
      <vt:lpstr>Марат Казей</vt:lpstr>
      <vt:lpstr>Он стал разведчиком. Пробирался во вражеские гарнизоны,  высматривал, где расположены немецкие посты, штабы, склады с  боеприпасами.</vt:lpstr>
      <vt:lpstr>Зинаида Портнова</vt:lpstr>
      <vt:lpstr>Презентация PowerPoint</vt:lpstr>
      <vt:lpstr>Володя Дубинин</vt:lpstr>
      <vt:lpstr>О нем рассказывали легенды: как водил за нос целый отряд гитлеровцев,  выслеживающих партизан в крымских каменоломнях; как проскальзывал  тенью мимо усиленных постов врага; как мог запомнить с точностью до  одного солдата численность сразу нескольких гитлеровских  подразделений, расположенных в разных местах…</vt:lpstr>
      <vt:lpstr>Лара Михеенко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«Маленькие герои большой войны»</dc:title>
  <dc:creator>Владелец</dc:creator>
  <cp:lastModifiedBy>sony vaio</cp:lastModifiedBy>
  <cp:revision>1</cp:revision>
  <dcterms:created xsi:type="dcterms:W3CDTF">2023-03-24T03:09:37Z</dcterms:created>
  <dcterms:modified xsi:type="dcterms:W3CDTF">2023-03-24T03:12:37Z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2023-03-24T00:00:00Z</vt:filetime>
  </property>
</Properties>
</file>