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1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5E77-7B19-4E2E-B733-7A96FF42B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4AEFA7-C1FE-421B-BE2E-F32677F2B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510CAC-267C-43D5-9EC8-72CC1A64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618DFD-560C-467A-A055-A0B7B3ED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BD5EDD-B07F-4A72-AACC-6C1DD46A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3DBF5-83BD-4A60-A0BC-85D4BCA68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887875-0E27-41D0-9C49-FA83B1E84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46D30-796E-47F5-A2B3-8A6C2CCC4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A72171-FC27-4894-9329-679CE1B5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231DB7-E255-4CA0-A160-DEE05049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D14A4B-79E1-4BE6-8F6F-6497048CA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939FC1-DA21-47C5-A0F9-283A89652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1B84B-9A84-4E7E-B7F0-2C8D31C5F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8411AA-6E3D-447E-8EB8-28F1F6A2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92E1FF-2799-4466-8213-3687895C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85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6784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F2F9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971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4930" y="303352"/>
            <a:ext cx="8912860" cy="1280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6F2F9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812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A901A-C6AE-44F6-B0F3-AB6C77F2B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B2028-6A07-4A91-98E4-140F6F90A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7BA67A-E742-4B92-BDD9-27041F545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E96350-1FFB-441C-A628-45674A4E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CFDD9-5065-4C00-8B68-6D04CE18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9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CF13D-7D1E-4AED-9281-61C8F17B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3CA982-4513-4A49-82FB-1134016FC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F57FCF-B7D3-4244-8FA5-C7853C67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A8319C-EB1F-4195-840B-4573DE196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85556E-A2BD-46CE-A7F8-E55CC556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7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80EC3-1DE9-403D-913C-16EED956F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190964-FB27-4A4A-9756-24C2C9B79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AC75C8-749A-419A-B4C2-5524D3DC9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F6C8A0-9D7A-472B-82B3-8EE456DB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596317-CF05-41DB-821A-D1C7445E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676BA1-B579-4B10-99BB-E9A51637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37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7E5F4-1528-46BD-BD7D-A56A9E553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47AE73-4013-48D0-9E50-C58EF553D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5AAE8-9628-4CF5-9D29-EFF223643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2017C3-1552-449A-9E90-5612F31B0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1D7C9B-DB3F-400A-AED8-1A2C48041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250E38-C396-452F-BDED-FF2C8C9E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F0A7C8-92F2-4109-B2E2-EE95DB88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3720484-B86D-41E9-9C9F-4AB3B00A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8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79D51-8C7E-4625-BC86-BEF44B550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BA968B-9838-42BC-A6BA-7183E464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8733EF-D737-43CE-9C95-04BA55E7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8B3B3A-97A5-4DA5-B817-2B32C5E7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7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ABC7FF-003D-4F74-BF54-6F652EF2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D8E5F8-2BFB-4C08-80E4-1417EA6B6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0BC718-09F3-4445-838F-BF5F97FA0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8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83671-6C7C-45FD-94EB-51EF9316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78F16-2464-4F94-AF38-7D40AF159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1C65B-B8C4-4493-84B1-759F91DDE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258BE5-0044-4C2B-9E7F-28FDF38F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7C6BDD-C4D4-4D62-B6A5-B5F62225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55E123-7C6B-41A4-A7AC-BE1D395D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6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30D4D-55E7-4428-AF4B-4921D69C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4E2A75-08E6-4D2A-A588-2954D37E1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004C89-30AA-41FF-AD36-D2998DDFF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00319F-9D1F-4F5C-AF7A-9CE66AE2E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E338B-5D9F-4D6D-A284-9C8921CE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809729-C4F1-4BA8-BBA8-77734E76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5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E8449-C553-4A62-B2E2-C9283A6E1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91CADC-FABE-4DF2-B102-036CA8120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539B4-34E2-4AA0-B151-D42E0C10D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5CBB36-716D-4402-9D4D-75C7FF85C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9BBFB-2C6F-45E6-A143-E1D3603C9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02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115" y="1524000"/>
            <a:ext cx="10643870" cy="23599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50000"/>
              </a:lnSpc>
              <a:spcBef>
                <a:spcPts val="100"/>
              </a:spcBef>
            </a:pPr>
            <a:r>
              <a:rPr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Дидактическое</a:t>
            </a:r>
            <a:r>
              <a:rPr sz="40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пособие</a:t>
            </a:r>
            <a:r>
              <a:rPr sz="4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«Пожарная</a:t>
            </a:r>
            <a:r>
              <a:rPr sz="4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безопасность</a:t>
            </a:r>
            <a:r>
              <a:rPr sz="4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»</a:t>
            </a:r>
            <a:endParaRPr lang="ru-RU" sz="4000" b="1" spc="-1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065" marR="5080" indent="-2540" algn="ctr">
              <a:lnSpc>
                <a:spcPct val="150000"/>
              </a:lnSpc>
              <a:spcBef>
                <a:spcPts val="100"/>
              </a:spcBef>
            </a:pPr>
            <a:r>
              <a:rPr lang="ru-RU"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Воспитатель –Кравцова О.В </a:t>
            </a:r>
            <a:endParaRPr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27DA1-8A90-4ADC-BEAB-EA596C4D8B14}"/>
              </a:ext>
            </a:extLst>
          </p:cNvPr>
          <p:cNvSpPr txBox="1"/>
          <p:nvPr/>
        </p:nvSpPr>
        <p:spPr>
          <a:xfrm>
            <a:off x="2743200" y="97277"/>
            <a:ext cx="78461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развития ребенка – детский сад № 13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 Новороссийск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E9711D-0E68-44FF-8114-A0768C532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700" y="3032558"/>
            <a:ext cx="25908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67381" y="0"/>
            <a:ext cx="22860" cy="6858000"/>
          </a:xfrm>
          <a:custGeom>
            <a:avLst/>
            <a:gdLst/>
            <a:ahLst/>
            <a:cxnLst/>
            <a:rect l="l" t="t" r="r" b="b"/>
            <a:pathLst>
              <a:path w="22859" h="6858000">
                <a:moveTo>
                  <a:pt x="0" y="6858000"/>
                </a:moveTo>
                <a:lnTo>
                  <a:pt x="22862" y="6858000"/>
                </a:lnTo>
                <a:lnTo>
                  <a:pt x="228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E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8155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0" y="6858000"/>
                </a:lnTo>
                <a:lnTo>
                  <a:pt x="7315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E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805" y="0"/>
            <a:ext cx="139065" cy="6858000"/>
          </a:xfrm>
          <a:custGeom>
            <a:avLst/>
            <a:gdLst/>
            <a:ahLst/>
            <a:cxnLst/>
            <a:rect l="l" t="t" r="r" b="b"/>
            <a:pathLst>
              <a:path w="139065" h="6858000">
                <a:moveTo>
                  <a:pt x="138687" y="0"/>
                </a:moveTo>
                <a:lnTo>
                  <a:pt x="0" y="0"/>
                </a:lnTo>
                <a:lnTo>
                  <a:pt x="0" y="6858000"/>
                </a:lnTo>
                <a:lnTo>
                  <a:pt x="138687" y="6858000"/>
                </a:lnTo>
                <a:lnTo>
                  <a:pt x="138687" y="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734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57912">
            <a:solidFill>
              <a:srgbClr val="FE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03526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28956">
            <a:solidFill>
              <a:srgbClr val="FE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1891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9144">
            <a:solidFill>
              <a:srgbClr val="FE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23408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20" h="6858000">
                <a:moveTo>
                  <a:pt x="11569" y="0"/>
                </a:moveTo>
                <a:lnTo>
                  <a:pt x="0" y="0"/>
                </a:lnTo>
                <a:lnTo>
                  <a:pt x="0" y="6858000"/>
                </a:lnTo>
                <a:lnTo>
                  <a:pt x="11569" y="6858000"/>
                </a:lnTo>
                <a:lnTo>
                  <a:pt x="11569" y="0"/>
                </a:lnTo>
                <a:close/>
              </a:path>
              <a:path w="58420" h="6858000">
                <a:moveTo>
                  <a:pt x="57924" y="0"/>
                </a:moveTo>
                <a:lnTo>
                  <a:pt x="23114" y="0"/>
                </a:lnTo>
                <a:lnTo>
                  <a:pt x="23114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FE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19177" y="2103831"/>
            <a:ext cx="1018857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dirty="0"/>
              <a:t>Спасибо</a:t>
            </a:r>
            <a:r>
              <a:rPr sz="8000" spc="-75" dirty="0"/>
              <a:t> </a:t>
            </a:r>
            <a:r>
              <a:rPr sz="8000" dirty="0"/>
              <a:t>за</a:t>
            </a:r>
            <a:r>
              <a:rPr sz="8000" spc="-95" dirty="0"/>
              <a:t> </a:t>
            </a:r>
            <a:r>
              <a:rPr sz="8000" spc="-10" dirty="0"/>
              <a:t>внимание!</a:t>
            </a:r>
            <a:endParaRPr sz="8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3F6D08-A1E4-4079-A5E9-B081FBDF7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734" y="2667000"/>
            <a:ext cx="5212532" cy="3529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314D15-1E9D-4177-8E08-1214C12C757C}"/>
              </a:ext>
            </a:extLst>
          </p:cNvPr>
          <p:cNvSpPr txBox="1"/>
          <p:nvPr/>
        </p:nvSpPr>
        <p:spPr>
          <a:xfrm>
            <a:off x="685800" y="44015"/>
            <a:ext cx="10820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дидактического пособия по пожарной безопасности: формирование у детей осознанного и ответственного отношения к выполнению правил пожарной безопасности, навыков правильного обращения с огнём и огнеопасными предметами. Пособие состоит из семи дидактических игр и предназначено для детей 4-6 лет.</a:t>
            </a:r>
          </a:p>
        </p:txBody>
      </p:sp>
    </p:spTree>
    <p:extLst>
      <p:ext uri="{BB962C8B-B14F-4D97-AF65-F5344CB8AC3E}">
        <p14:creationId xmlns:p14="http://schemas.microsoft.com/office/powerpoint/2010/main" val="412449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6420" y="3253740"/>
            <a:ext cx="6048755" cy="31379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99" y="322579"/>
            <a:ext cx="10058301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Дидактическая</a:t>
            </a:r>
            <a:r>
              <a:rPr sz="2800" b="1" u="sng" spc="-7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игра</a:t>
            </a:r>
            <a:r>
              <a:rPr sz="2800" b="1" u="sng" spc="-7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«Огонь</a:t>
            </a:r>
            <a:r>
              <a:rPr sz="2800" b="1" u="sng" spc="-6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-</a:t>
            </a:r>
            <a:r>
              <a:rPr sz="2800" b="1" u="sng" spc="-8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b="1" u="sng" spc="-6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друг,</a:t>
            </a:r>
            <a:r>
              <a:rPr sz="2800" b="1" u="sng" spc="-8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огонь</a:t>
            </a:r>
            <a:r>
              <a:rPr sz="2800" b="1" u="sng" spc="-8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-</a:t>
            </a:r>
            <a:r>
              <a:rPr sz="2800" b="1" u="sng" spc="-8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враг»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6265" y="1124376"/>
            <a:ext cx="1121573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6F2F9F"/>
                </a:solidFill>
                <a:latin typeface="Times New Roman"/>
                <a:cs typeface="Times New Roman"/>
              </a:rPr>
              <a:t>Цель:</a:t>
            </a:r>
            <a:r>
              <a:rPr sz="20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закрепляет</a:t>
            </a:r>
            <a:r>
              <a:rPr sz="20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представление</a:t>
            </a:r>
            <a:r>
              <a:rPr sz="20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об</a:t>
            </a:r>
            <a:r>
              <a:rPr sz="20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огне,</a:t>
            </a:r>
            <a:r>
              <a:rPr sz="20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умение</a:t>
            </a:r>
            <a:r>
              <a:rPr sz="200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определять</a:t>
            </a:r>
            <a:r>
              <a:rPr sz="20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его</a:t>
            </a:r>
            <a:r>
              <a:rPr sz="20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хорошие</a:t>
            </a:r>
            <a:r>
              <a:rPr sz="20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и</a:t>
            </a:r>
            <a:r>
              <a:rPr sz="20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Times New Roman"/>
                <a:cs typeface="Times New Roman"/>
              </a:rPr>
              <a:t>плохие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стороны.</a:t>
            </a:r>
            <a:r>
              <a:rPr sz="20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Даёт</a:t>
            </a:r>
            <a:r>
              <a:rPr sz="20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понять</a:t>
            </a:r>
            <a:r>
              <a:rPr sz="20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детям,</a:t>
            </a:r>
            <a:r>
              <a:rPr sz="20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что</a:t>
            </a:r>
            <a:r>
              <a:rPr sz="20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огонь</a:t>
            </a:r>
            <a:r>
              <a:rPr sz="20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бывает</a:t>
            </a:r>
            <a:r>
              <a:rPr sz="20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Times New Roman"/>
                <a:cs typeface="Times New Roman"/>
              </a:rPr>
              <a:t>другом,</a:t>
            </a:r>
            <a:r>
              <a:rPr sz="20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а</a:t>
            </a:r>
            <a:r>
              <a:rPr sz="20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бывает</a:t>
            </a:r>
            <a:r>
              <a:rPr sz="20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и</a:t>
            </a:r>
            <a:r>
              <a:rPr sz="20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Times New Roman"/>
                <a:cs typeface="Times New Roman"/>
              </a:rPr>
              <a:t>врагом.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dirty="0">
                <a:solidFill>
                  <a:srgbClr val="6F2F9F"/>
                </a:solidFill>
                <a:latin typeface="Times New Roman"/>
                <a:cs typeface="Times New Roman"/>
              </a:rPr>
              <a:t>Правила</a:t>
            </a:r>
            <a:r>
              <a:rPr sz="20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F2F9F"/>
                </a:solidFill>
                <a:latin typeface="Times New Roman"/>
                <a:cs typeface="Times New Roman"/>
              </a:rPr>
              <a:t>игры:</a:t>
            </a:r>
            <a:r>
              <a:rPr sz="20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два</a:t>
            </a:r>
            <a:r>
              <a:rPr sz="20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игровых</a:t>
            </a:r>
            <a:r>
              <a:rPr sz="20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поля</a:t>
            </a:r>
            <a:r>
              <a:rPr sz="20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и</a:t>
            </a:r>
            <a:r>
              <a:rPr sz="20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Times New Roman"/>
                <a:cs typeface="Times New Roman"/>
              </a:rPr>
              <a:t>карточки,</a:t>
            </a:r>
            <a:r>
              <a:rPr sz="20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в</a:t>
            </a:r>
            <a:r>
              <a:rPr sz="20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каждой</a:t>
            </a:r>
            <a:r>
              <a:rPr sz="20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картинке</a:t>
            </a:r>
            <a:r>
              <a:rPr sz="20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дети</a:t>
            </a:r>
            <a:r>
              <a:rPr sz="20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Times New Roman"/>
                <a:cs typeface="Times New Roman"/>
              </a:rPr>
              <a:t>находят</a:t>
            </a:r>
            <a:r>
              <a:rPr sz="20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хорошие</a:t>
            </a:r>
            <a:r>
              <a:rPr sz="20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6F2F9F"/>
                </a:solidFill>
                <a:latin typeface="Times New Roman"/>
                <a:cs typeface="Times New Roman"/>
              </a:rPr>
              <a:t>и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плохие</a:t>
            </a:r>
            <a:r>
              <a:rPr sz="20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качества</a:t>
            </a:r>
            <a:r>
              <a:rPr sz="20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огня</a:t>
            </a:r>
            <a:r>
              <a:rPr sz="20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и</a:t>
            </a:r>
            <a:r>
              <a:rPr sz="20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выкладывают</a:t>
            </a:r>
            <a:r>
              <a:rPr sz="20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на</a:t>
            </a:r>
            <a:r>
              <a:rPr sz="20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соответствующее</a:t>
            </a:r>
            <a:r>
              <a:rPr sz="2000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игровое</a:t>
            </a:r>
            <a:r>
              <a:rPr sz="20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поле.</a:t>
            </a:r>
            <a:r>
              <a:rPr sz="20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Times New Roman"/>
                <a:cs typeface="Times New Roman"/>
              </a:rPr>
              <a:t>Количество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игроков</a:t>
            </a:r>
            <a:r>
              <a:rPr sz="2000" spc="3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2</a:t>
            </a:r>
            <a:r>
              <a:rPr sz="20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–</a:t>
            </a:r>
            <a:r>
              <a:rPr sz="20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6F2F9F"/>
                </a:solidFill>
                <a:latin typeface="Times New Roman"/>
                <a:cs typeface="Times New Roman"/>
              </a:rPr>
              <a:t>4.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582" y="3158488"/>
            <a:ext cx="5047488" cy="33619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u="sng" spc="-1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Дидактическая</a:t>
            </a:r>
            <a:r>
              <a:rPr sz="2800" u="sng" spc="-7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u="sng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игра</a:t>
            </a:r>
            <a:r>
              <a:rPr sz="2800" u="sng" spc="-9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u="sng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«Что</a:t>
            </a:r>
            <a:r>
              <a:rPr sz="2800" u="sng" spc="-10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u="sng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нужно</a:t>
            </a:r>
            <a:r>
              <a:rPr sz="2800" u="sng" spc="-10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u="sng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для</a:t>
            </a:r>
            <a:r>
              <a:rPr sz="2800" u="sng" spc="-9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u="sng" spc="-2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пожарного</a:t>
            </a:r>
            <a:r>
              <a:rPr sz="2800" u="sng" spc="-10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u="sng" spc="-1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щита»</a:t>
            </a:r>
            <a:endParaRPr sz="2800" dirty="0">
              <a:solidFill>
                <a:srgbClr val="FF0000"/>
              </a:solidFill>
            </a:endParaRPr>
          </a:p>
          <a:p>
            <a:pPr marL="104139" marR="97790" algn="ctr">
              <a:lnSpc>
                <a:spcPct val="100000"/>
              </a:lnSpc>
              <a:spcBef>
                <a:spcPts val="45"/>
              </a:spcBef>
              <a:tabLst>
                <a:tab pos="6423025" algn="l"/>
              </a:tabLst>
            </a:pPr>
            <a:r>
              <a:rPr sz="1800" dirty="0"/>
              <a:t>Цель:</a:t>
            </a:r>
            <a:r>
              <a:rPr sz="1800" spc="-40" dirty="0"/>
              <a:t> </a:t>
            </a:r>
            <a:r>
              <a:rPr sz="1800" b="0" dirty="0">
                <a:latin typeface="Times New Roman"/>
                <a:cs typeface="Times New Roman"/>
              </a:rPr>
              <a:t>даёт</a:t>
            </a:r>
            <a:r>
              <a:rPr sz="1800" b="0" spc="-2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детям</a:t>
            </a:r>
            <a:r>
              <a:rPr sz="1800" b="0" spc="-4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представление</a:t>
            </a:r>
            <a:r>
              <a:rPr sz="1800" b="0" spc="-4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о</a:t>
            </a:r>
            <a:r>
              <a:rPr sz="1800" b="0" spc="-2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пожарном</a:t>
            </a:r>
            <a:r>
              <a:rPr sz="1800" b="0" spc="-3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щите.</a:t>
            </a:r>
            <a:r>
              <a:rPr sz="1800" b="0" spc="-35" dirty="0">
                <a:latin typeface="Times New Roman"/>
                <a:cs typeface="Times New Roman"/>
              </a:rPr>
              <a:t> </a:t>
            </a:r>
            <a:r>
              <a:rPr sz="1800" b="0" spc="-10" dirty="0">
                <a:latin typeface="Times New Roman"/>
                <a:cs typeface="Times New Roman"/>
              </a:rPr>
              <a:t>Закрепляет</a:t>
            </a:r>
            <a:r>
              <a:rPr sz="1800" b="0" dirty="0">
                <a:latin typeface="Times New Roman"/>
                <a:cs typeface="Times New Roman"/>
              </a:rPr>
              <a:t>	знания</a:t>
            </a:r>
            <a:r>
              <a:rPr sz="1800" b="0" spc="-3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об</a:t>
            </a:r>
            <a:r>
              <a:rPr sz="1800" b="0" spc="-30" dirty="0">
                <a:latin typeface="Times New Roman"/>
                <a:cs typeface="Times New Roman"/>
              </a:rPr>
              <a:t> </a:t>
            </a:r>
            <a:r>
              <a:rPr sz="1800" b="0" spc="-10" dirty="0">
                <a:latin typeface="Times New Roman"/>
                <a:cs typeface="Times New Roman"/>
              </a:rPr>
              <a:t>орудиях</a:t>
            </a:r>
            <a:r>
              <a:rPr sz="1800" b="0" spc="-50" dirty="0">
                <a:latin typeface="Times New Roman"/>
                <a:cs typeface="Times New Roman"/>
              </a:rPr>
              <a:t> </a:t>
            </a:r>
            <a:r>
              <a:rPr sz="1800" b="0" spc="-25" dirty="0">
                <a:latin typeface="Times New Roman"/>
                <a:cs typeface="Times New Roman"/>
              </a:rPr>
              <a:t>труда </a:t>
            </a:r>
            <a:r>
              <a:rPr sz="1800" b="0" dirty="0">
                <a:latin typeface="Times New Roman"/>
                <a:cs typeface="Times New Roman"/>
              </a:rPr>
              <a:t>для</a:t>
            </a:r>
            <a:r>
              <a:rPr sz="1800" b="0" spc="-4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борьбы</a:t>
            </a:r>
            <a:r>
              <a:rPr sz="1800" b="0" spc="-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с</a:t>
            </a:r>
            <a:r>
              <a:rPr sz="1800" b="0" spc="-1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пожаром.</a:t>
            </a:r>
            <a:r>
              <a:rPr sz="1800" b="0" spc="-3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Помогает</a:t>
            </a:r>
            <a:r>
              <a:rPr sz="1800" b="0" spc="-3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обобщить</a:t>
            </a:r>
            <a:r>
              <a:rPr sz="1800" b="0" spc="-2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знания</a:t>
            </a:r>
            <a:r>
              <a:rPr sz="1800" b="0" spc="-2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у</a:t>
            </a:r>
            <a:r>
              <a:rPr sz="1800" b="0" spc="-3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детей</a:t>
            </a:r>
            <a:r>
              <a:rPr sz="1800" b="0" spc="-1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о</a:t>
            </a:r>
            <a:r>
              <a:rPr sz="1800" b="0" spc="-2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предметах,</a:t>
            </a:r>
            <a:r>
              <a:rPr sz="1800" b="0" spc="-40" dirty="0">
                <a:latin typeface="Times New Roman"/>
                <a:cs typeface="Times New Roman"/>
              </a:rPr>
              <a:t> </a:t>
            </a:r>
            <a:r>
              <a:rPr sz="1800" b="0" spc="-10" dirty="0">
                <a:latin typeface="Times New Roman"/>
                <a:cs typeface="Times New Roman"/>
              </a:rPr>
              <a:t>необходимых пожарным.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4448" y="1832609"/>
            <a:ext cx="8467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Правила</a:t>
            </a:r>
            <a:r>
              <a:rPr sz="18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игры:</a:t>
            </a:r>
            <a:r>
              <a:rPr sz="1800" b="1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назвать</a:t>
            </a:r>
            <a:r>
              <a:rPr sz="18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правильно</a:t>
            </a:r>
            <a:r>
              <a:rPr sz="180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предметы,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которые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находятся</a:t>
            </a:r>
            <a:r>
              <a:rPr sz="18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на</a:t>
            </a:r>
            <a:r>
              <a:rPr sz="18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пожарном</a:t>
            </a:r>
            <a:r>
              <a:rPr sz="18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щите</a:t>
            </a:r>
            <a:r>
              <a:rPr sz="18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6F2F9F"/>
                </a:solidFill>
                <a:latin typeface="Times New Roman"/>
                <a:cs typeface="Times New Roman"/>
              </a:rPr>
              <a:t>и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выложить</a:t>
            </a:r>
            <a:r>
              <a:rPr sz="1800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их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на</a:t>
            </a:r>
            <a:r>
              <a:rPr sz="18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условный</a:t>
            </a:r>
            <a:r>
              <a:rPr sz="18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пожарный</a:t>
            </a:r>
            <a:r>
              <a:rPr sz="18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щит.</a:t>
            </a:r>
            <a:r>
              <a:rPr sz="18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Количество</a:t>
            </a:r>
            <a:r>
              <a:rPr sz="18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игроков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2.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4188" y="3127248"/>
            <a:ext cx="4084320" cy="32171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7424" y="2546604"/>
            <a:ext cx="3348228" cy="32628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196" y="2279904"/>
            <a:ext cx="5722620" cy="42245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29106" y="256793"/>
            <a:ext cx="8098790" cy="731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Дидактическая</a:t>
            </a:r>
            <a:r>
              <a:rPr sz="2800" b="1" u="sng" spc="-9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игра</a:t>
            </a:r>
            <a:r>
              <a:rPr sz="2800" b="1" u="sng" spc="-10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«Собери</a:t>
            </a:r>
            <a:r>
              <a:rPr sz="2800" b="1" u="sng" spc="-12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пожарную</a:t>
            </a:r>
            <a:r>
              <a:rPr sz="2800" b="1" u="sng" spc="-114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машину»</a:t>
            </a:r>
            <a:endParaRPr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  <a:spcBef>
                <a:spcPts val="40"/>
              </a:spcBef>
            </a:pP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Цель:</a:t>
            </a:r>
            <a:r>
              <a:rPr sz="18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помогает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закрепить</a:t>
            </a:r>
            <a:r>
              <a:rPr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знания</a:t>
            </a:r>
            <a:r>
              <a:rPr sz="18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детей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о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транспорте</a:t>
            </a:r>
            <a:r>
              <a:rPr sz="18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социального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 назначения.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9253" y="1236726"/>
            <a:ext cx="87820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Правила</a:t>
            </a:r>
            <a:r>
              <a:rPr sz="18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игры:</a:t>
            </a:r>
            <a:r>
              <a:rPr sz="18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участники</a:t>
            </a:r>
            <a:r>
              <a:rPr sz="1800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подбирают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картинки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для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спецтранспорта,</a:t>
            </a:r>
            <a:r>
              <a:rPr sz="18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объясняют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для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чего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нужны</a:t>
            </a:r>
            <a:r>
              <a:rPr sz="1800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эти</a:t>
            </a:r>
            <a:r>
              <a:rPr sz="18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предметы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и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выкладывают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их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на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пожарной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машине.</a:t>
            </a:r>
            <a:r>
              <a:rPr sz="18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Кто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быстрее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и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правильно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выполнит</a:t>
            </a:r>
            <a:r>
              <a:rPr sz="1800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задание.</a:t>
            </a:r>
            <a:r>
              <a:rPr sz="1800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Количество</a:t>
            </a:r>
            <a:r>
              <a:rPr sz="1800" spc="-9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игроков</a:t>
            </a:r>
            <a:r>
              <a:rPr sz="18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2.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9244" y="2279903"/>
            <a:ext cx="4271771" cy="42245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8408" y="331978"/>
            <a:ext cx="9224392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Дидактическая</a:t>
            </a:r>
            <a:r>
              <a:rPr sz="2800" b="1" u="sng" spc="-7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игра</a:t>
            </a:r>
            <a:r>
              <a:rPr sz="2800" b="1" u="sng" spc="-9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«Одень</a:t>
            </a:r>
            <a:r>
              <a:rPr sz="2800" b="1" u="sng" spc="-114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пожарного»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9711" y="763270"/>
            <a:ext cx="896493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 marR="1905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Цель:</a:t>
            </a:r>
            <a:r>
              <a:rPr sz="1800" b="1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формировать</a:t>
            </a:r>
            <a:r>
              <a:rPr sz="18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знания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детей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о</a:t>
            </a:r>
            <a:r>
              <a:rPr sz="18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предметах,</a:t>
            </a:r>
            <a:r>
              <a:rPr sz="18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необходимых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для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экипировки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пожарного,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правилах</a:t>
            </a:r>
            <a:r>
              <a:rPr sz="18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их</a:t>
            </a:r>
            <a:r>
              <a:rPr sz="18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использования.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Закреплять</a:t>
            </a:r>
            <a:r>
              <a:rPr sz="18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знания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о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предметах,</a:t>
            </a:r>
            <a:r>
              <a:rPr sz="18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которые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помогают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пожарным.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Развивать</a:t>
            </a:r>
            <a:r>
              <a:rPr sz="18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речь,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память,</a:t>
            </a:r>
            <a:r>
              <a:rPr sz="180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логическое</a:t>
            </a:r>
            <a:r>
              <a:rPr sz="180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мышление.</a:t>
            </a:r>
            <a:r>
              <a:rPr sz="18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Воспитывать</a:t>
            </a:r>
            <a:r>
              <a:rPr sz="18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чувство</a:t>
            </a:r>
            <a:r>
              <a:rPr sz="1800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ответственности.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Правила</a:t>
            </a:r>
            <a:r>
              <a:rPr sz="18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игры:</a:t>
            </a:r>
            <a:r>
              <a:rPr sz="18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ребёнку</a:t>
            </a:r>
            <a:r>
              <a:rPr sz="18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предлагается</a:t>
            </a:r>
            <a:r>
              <a:rPr sz="1800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подобрать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экипировку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пожарного</a:t>
            </a:r>
            <a:r>
              <a:rPr sz="18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и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одеть</a:t>
            </a:r>
            <a:r>
              <a:rPr sz="18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бумажный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манекен.</a:t>
            </a:r>
            <a:r>
              <a:rPr sz="1800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Количество</a:t>
            </a:r>
            <a:r>
              <a:rPr sz="1800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игроков</a:t>
            </a:r>
            <a:r>
              <a:rPr sz="1800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1.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2996" y="2662427"/>
            <a:ext cx="4393691" cy="38846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4167" y="2662427"/>
            <a:ext cx="3698748" cy="38846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7819" y="398144"/>
            <a:ext cx="10545981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5105" marR="5080" indent="-2733040">
              <a:lnSpc>
                <a:spcPct val="100000"/>
              </a:lnSpc>
              <a:spcBef>
                <a:spcPts val="95"/>
              </a:spcBef>
            </a:pP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Дидактическая</a:t>
            </a:r>
            <a:r>
              <a:rPr sz="2800" b="1" u="sng" spc="-9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игра</a:t>
            </a:r>
            <a:r>
              <a:rPr sz="2800" b="1" u="sng" spc="-11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«Набери</a:t>
            </a:r>
            <a:r>
              <a:rPr sz="2800" b="1" u="sng" spc="-12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номер</a:t>
            </a:r>
            <a:r>
              <a:rPr sz="2800" b="1" u="sng" spc="-12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пожарной</a:t>
            </a:r>
            <a:r>
              <a:rPr sz="2800" b="1" u="sng" spc="-12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службы</a:t>
            </a:r>
            <a:r>
              <a:rPr sz="2800" b="1" spc="-10" dirty="0">
                <a:solidFill>
                  <a:srgbClr val="FF0000"/>
                </a:solidFill>
              </a:rPr>
              <a:t> 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(экстренных</a:t>
            </a:r>
            <a:r>
              <a:rPr sz="2800" b="1" u="sng" spc="-10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</a:rPr>
              <a:t>служб)»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019" y="1256157"/>
            <a:ext cx="946467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Цель:</a:t>
            </a:r>
            <a:r>
              <a:rPr sz="18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научить</a:t>
            </a:r>
            <a:r>
              <a:rPr sz="18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детей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правильно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набирать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номер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по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телефону</a:t>
            </a:r>
            <a:r>
              <a:rPr sz="18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и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давать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точные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и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четкие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ответы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на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вопросы,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способствовать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запоминанию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детьми</a:t>
            </a:r>
            <a:r>
              <a:rPr sz="18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общепринятых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правил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разговора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по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телефону,</a:t>
            </a:r>
            <a:r>
              <a:rPr sz="1800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в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том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числе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с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дежурными</a:t>
            </a:r>
            <a:r>
              <a:rPr sz="1800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экстренных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служб.</a:t>
            </a:r>
            <a:endParaRPr sz="1800">
              <a:latin typeface="Times New Roman"/>
              <a:cs typeface="Times New Roman"/>
            </a:endParaRPr>
          </a:p>
          <a:p>
            <a:pPr marL="182880">
              <a:lnSpc>
                <a:spcPct val="100000"/>
              </a:lnSpc>
            </a:pP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Правила</a:t>
            </a:r>
            <a:r>
              <a:rPr sz="1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игры:</a:t>
            </a:r>
            <a:r>
              <a:rPr sz="1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дети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по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очереди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выбирают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цифры</a:t>
            </a:r>
            <a:r>
              <a:rPr sz="18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для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телефона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экстренных</a:t>
            </a:r>
            <a:r>
              <a:rPr sz="18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служб:</a:t>
            </a:r>
            <a:r>
              <a:rPr sz="1800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01,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02,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03,</a:t>
            </a:r>
            <a:endParaRPr sz="1800">
              <a:latin typeface="Times New Roman"/>
              <a:cs typeface="Times New Roman"/>
            </a:endParaRPr>
          </a:p>
          <a:p>
            <a:pPr marL="12700" marR="236854">
              <a:lnSpc>
                <a:spcPct val="100000"/>
              </a:lnSpc>
            </a:pP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04.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Воспитатель</a:t>
            </a:r>
            <a:r>
              <a:rPr sz="18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рассказывает</a:t>
            </a:r>
            <a:r>
              <a:rPr sz="18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предысторию</a:t>
            </a:r>
            <a:r>
              <a:rPr sz="18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чрезвычайной</a:t>
            </a:r>
            <a:r>
              <a:rPr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ситуации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(3-4</a:t>
            </a:r>
            <a:r>
              <a:rPr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предложения)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и</a:t>
            </a:r>
            <a:r>
              <a:rPr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дает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задание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ребенку,</a:t>
            </a:r>
            <a:r>
              <a:rPr sz="18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в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зависимости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от</a:t>
            </a:r>
            <a:r>
              <a:rPr sz="18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конкретного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случая,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вызвать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по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игрушечному</a:t>
            </a:r>
            <a:r>
              <a:rPr sz="180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телефону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ту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или</a:t>
            </a:r>
            <a:r>
              <a:rPr sz="18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иную</a:t>
            </a:r>
            <a:r>
              <a:rPr sz="18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6F2F9F"/>
                </a:solidFill>
                <a:latin typeface="Times New Roman"/>
                <a:cs typeface="Times New Roman"/>
              </a:rPr>
              <a:t>службу.</a:t>
            </a:r>
            <a:r>
              <a:rPr sz="18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Задание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считается</a:t>
            </a:r>
            <a:r>
              <a:rPr sz="180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выполненным,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если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по</a:t>
            </a:r>
            <a:r>
              <a:rPr sz="18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рассказу</a:t>
            </a:r>
            <a:r>
              <a:rPr sz="18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ребенка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можно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понять, куда</a:t>
            </a:r>
            <a:r>
              <a:rPr sz="1800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и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с</a:t>
            </a:r>
            <a:r>
              <a:rPr sz="18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какой</a:t>
            </a:r>
            <a:r>
              <a:rPr sz="18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целью</a:t>
            </a:r>
            <a:r>
              <a:rPr sz="18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должна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приехать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та</a:t>
            </a:r>
            <a:r>
              <a:rPr sz="180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или</a:t>
            </a:r>
            <a:r>
              <a:rPr sz="18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иная</a:t>
            </a:r>
            <a:r>
              <a:rPr sz="18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служба.</a:t>
            </a:r>
            <a:r>
              <a:rPr sz="1800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Количество</a:t>
            </a:r>
            <a:r>
              <a:rPr sz="18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игроков: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2.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(Роль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дежурного</a:t>
            </a:r>
            <a:r>
              <a:rPr sz="1800" spc="-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выполняет</a:t>
            </a:r>
            <a:r>
              <a:rPr sz="180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воспитатель)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975" y="3822191"/>
            <a:ext cx="2763012" cy="27736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5523" y="3822191"/>
            <a:ext cx="2761488" cy="27706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3976" y="2458211"/>
            <a:ext cx="4962144" cy="39410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5580" y="539623"/>
            <a:ext cx="7329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spc="-10" dirty="0">
                <a:uFill>
                  <a:solidFill>
                    <a:srgbClr val="6F2F9F"/>
                  </a:solidFill>
                </a:uFill>
              </a:rPr>
              <a:t>Дидактическая</a:t>
            </a:r>
            <a:r>
              <a:rPr sz="2800" u="sng" spc="-70" dirty="0"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6F2F9F"/>
                  </a:solidFill>
                </a:uFill>
              </a:rPr>
              <a:t>игра</a:t>
            </a:r>
            <a:r>
              <a:rPr sz="2800" u="sng" spc="-85" dirty="0"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u="sng" spc="-10" dirty="0">
                <a:uFill>
                  <a:solidFill>
                    <a:srgbClr val="6F2F9F"/>
                  </a:solidFill>
                </a:uFill>
              </a:rPr>
              <a:t>«Кто</a:t>
            </a:r>
            <a:r>
              <a:rPr sz="2800" u="sng" spc="-100" dirty="0"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6F2F9F"/>
                  </a:solidFill>
                </a:uFill>
              </a:rPr>
              <a:t>работает</a:t>
            </a:r>
            <a:r>
              <a:rPr sz="2800" u="sng" spc="-100" dirty="0"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6F2F9F"/>
                  </a:solidFill>
                </a:uFill>
              </a:rPr>
              <a:t>с</a:t>
            </a:r>
            <a:r>
              <a:rPr sz="2800" u="sng" spc="-105" dirty="0"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u="sng" spc="-10" dirty="0">
                <a:uFill>
                  <a:solidFill>
                    <a:srgbClr val="6F2F9F"/>
                  </a:solidFill>
                </a:uFill>
              </a:rPr>
              <a:t>огнём?»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682242" y="1245234"/>
            <a:ext cx="83483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Цель:</a:t>
            </a:r>
            <a:r>
              <a:rPr sz="1800" b="1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даёт</a:t>
            </a:r>
            <a:r>
              <a:rPr sz="18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представление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о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профессиях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людей,</a:t>
            </a:r>
            <a:r>
              <a:rPr sz="18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работающих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с</a:t>
            </a:r>
            <a:r>
              <a:rPr sz="18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огнём.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Правила</a:t>
            </a:r>
            <a:r>
              <a:rPr sz="18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игры:</a:t>
            </a:r>
            <a:r>
              <a:rPr sz="18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дети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выбирают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карточки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связанные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с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работой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пожарных,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объясняют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назначение</a:t>
            </a:r>
            <a:r>
              <a:rPr sz="180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этих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предметов,</a:t>
            </a:r>
            <a:r>
              <a:rPr sz="180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кому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они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нужны</a:t>
            </a:r>
            <a:r>
              <a:rPr sz="1800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и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для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чего.</a:t>
            </a:r>
            <a:r>
              <a:rPr sz="180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Количество</a:t>
            </a:r>
            <a:r>
              <a:rPr sz="18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игроков</a:t>
            </a:r>
            <a:r>
              <a:rPr sz="18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2</a:t>
            </a:r>
            <a:r>
              <a:rPr sz="18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–</a:t>
            </a:r>
            <a:r>
              <a:rPr sz="18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4.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196" y="2458211"/>
            <a:ext cx="4329684" cy="39410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076" y="2479548"/>
            <a:ext cx="5669280" cy="42214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674930" y="335481"/>
            <a:ext cx="10678870" cy="1216537"/>
          </a:xfrm>
          <a:prstGeom prst="rect">
            <a:avLst/>
          </a:prstGeom>
        </p:spPr>
        <p:txBody>
          <a:bodyPr vert="horz" wrap="square" lIns="0" tIns="229412" rIns="0" bIns="0" rtlCol="0">
            <a:spAutoFit/>
          </a:bodyPr>
          <a:lstStyle/>
          <a:p>
            <a:pPr marL="168910" algn="ctr">
              <a:lnSpc>
                <a:spcPct val="100000"/>
              </a:lnSpc>
              <a:spcBef>
                <a:spcPts val="95"/>
              </a:spcBef>
            </a:pPr>
            <a:r>
              <a:rPr sz="2800" u="sng" spc="-10" dirty="0">
                <a:uFill>
                  <a:solidFill>
                    <a:srgbClr val="6F2F9F"/>
                  </a:solidFill>
                </a:uFill>
              </a:rPr>
              <a:t>Дидактическая</a:t>
            </a:r>
            <a:r>
              <a:rPr sz="2800" u="sng" spc="-80" dirty="0"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6F2F9F"/>
                  </a:solidFill>
                </a:uFill>
              </a:rPr>
              <a:t>игра</a:t>
            </a:r>
            <a:r>
              <a:rPr sz="2800" u="sng" spc="-95" dirty="0"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6F2F9F"/>
                  </a:solidFill>
                </a:uFill>
              </a:rPr>
              <a:t>«Собери</a:t>
            </a:r>
            <a:r>
              <a:rPr sz="2800" u="sng" spc="-114" dirty="0">
                <a:uFill>
                  <a:solidFill>
                    <a:srgbClr val="6F2F9F"/>
                  </a:solidFill>
                </a:uFill>
              </a:rPr>
              <a:t> </a:t>
            </a:r>
            <a:r>
              <a:rPr sz="2800" u="sng" spc="-10" dirty="0">
                <a:uFill>
                  <a:solidFill>
                    <a:srgbClr val="6F2F9F"/>
                  </a:solidFill>
                </a:uFill>
              </a:rPr>
              <a:t>картинку»</a:t>
            </a:r>
            <a:endParaRPr sz="2800" dirty="0"/>
          </a:p>
          <a:p>
            <a:pPr marL="161290" marR="5080">
              <a:lnSpc>
                <a:spcPct val="100000"/>
              </a:lnSpc>
              <a:spcBef>
                <a:spcPts val="40"/>
              </a:spcBef>
            </a:pPr>
            <a:r>
              <a:rPr sz="1800" dirty="0"/>
              <a:t>Цель:</a:t>
            </a:r>
            <a:r>
              <a:rPr sz="1800" spc="-45" dirty="0"/>
              <a:t> </a:t>
            </a:r>
            <a:r>
              <a:rPr sz="1800" b="0" dirty="0">
                <a:latin typeface="Times New Roman"/>
                <a:cs typeface="Times New Roman"/>
              </a:rPr>
              <a:t>закреплять</a:t>
            </a:r>
            <a:r>
              <a:rPr sz="1800" b="0" spc="-1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знания</a:t>
            </a:r>
            <a:r>
              <a:rPr sz="1800" b="0" spc="-2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о</a:t>
            </a:r>
            <a:r>
              <a:rPr sz="1800" b="0" spc="-1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спецтранспорте</a:t>
            </a:r>
            <a:r>
              <a:rPr sz="1800" b="0" spc="-2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для</a:t>
            </a:r>
            <a:r>
              <a:rPr sz="1800" b="0" spc="-3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пожарных</a:t>
            </a:r>
            <a:r>
              <a:rPr sz="1800" b="0" spc="-2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и</a:t>
            </a:r>
            <a:r>
              <a:rPr sz="1800" b="0" spc="-2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их</a:t>
            </a:r>
            <a:r>
              <a:rPr sz="1800" b="0" spc="-1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экипировке.</a:t>
            </a:r>
            <a:r>
              <a:rPr sz="1800" b="0" spc="-5" dirty="0">
                <a:latin typeface="Times New Roman"/>
                <a:cs typeface="Times New Roman"/>
              </a:rPr>
              <a:t> </a:t>
            </a:r>
            <a:r>
              <a:rPr sz="1800" b="0" spc="-10" dirty="0">
                <a:latin typeface="Times New Roman"/>
                <a:cs typeface="Times New Roman"/>
              </a:rPr>
              <a:t>Развивать </a:t>
            </a:r>
            <a:r>
              <a:rPr sz="1800" b="0" dirty="0">
                <a:latin typeface="Times New Roman"/>
                <a:cs typeface="Times New Roman"/>
              </a:rPr>
              <a:t>воображение,</a:t>
            </a:r>
            <a:r>
              <a:rPr sz="1800" b="0" spc="-6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логическое</a:t>
            </a:r>
            <a:r>
              <a:rPr sz="1800" b="0" spc="-4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мышление,</a:t>
            </a:r>
            <a:r>
              <a:rPr sz="1800" b="0" spc="-2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мелкую</a:t>
            </a:r>
            <a:r>
              <a:rPr sz="1800" b="0" spc="-5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моторику</a:t>
            </a:r>
            <a:r>
              <a:rPr sz="1800" b="0" spc="-35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руки.</a:t>
            </a:r>
            <a:r>
              <a:rPr sz="1800" b="0" spc="-5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Воспитывать</a:t>
            </a:r>
            <a:r>
              <a:rPr sz="1800" b="0" spc="-30" dirty="0">
                <a:latin typeface="Times New Roman"/>
                <a:cs typeface="Times New Roman"/>
              </a:rPr>
              <a:t> </a:t>
            </a:r>
            <a:r>
              <a:rPr sz="1800" b="0" spc="-10" dirty="0">
                <a:latin typeface="Times New Roman"/>
                <a:cs typeface="Times New Roman"/>
              </a:rPr>
              <a:t>усидчивость.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3669" y="1775204"/>
            <a:ext cx="7845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Правила</a:t>
            </a:r>
            <a:r>
              <a:rPr sz="1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игры:</a:t>
            </a:r>
            <a:r>
              <a:rPr sz="18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ребёнок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должен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сложить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разрезанную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на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4-8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частей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картинку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6F2F9F"/>
                </a:solidFill>
                <a:latin typeface="Times New Roman"/>
                <a:cs typeface="Times New Roman"/>
              </a:rPr>
              <a:t>с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изображённым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спецтранспортом</a:t>
            </a:r>
            <a:r>
              <a:rPr sz="18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или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пожарным.</a:t>
            </a:r>
            <a:r>
              <a:rPr sz="180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Количество</a:t>
            </a:r>
            <a:r>
              <a:rPr sz="18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Times New Roman"/>
                <a:cs typeface="Times New Roman"/>
              </a:rPr>
              <a:t>игроков</a:t>
            </a:r>
            <a:r>
              <a:rPr sz="18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2</a:t>
            </a:r>
            <a:r>
              <a:rPr sz="18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–</a:t>
            </a:r>
            <a:r>
              <a:rPr sz="18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6F2F9F"/>
                </a:solidFill>
                <a:latin typeface="Times New Roman"/>
                <a:cs typeface="Times New Roman"/>
              </a:rPr>
              <a:t>6.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748" y="2479548"/>
            <a:ext cx="4262628" cy="42214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558</Words>
  <Application>Microsoft Office PowerPoint</Application>
  <PresentationFormat>Широкоэкранный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Дидактическая игра «Огонь - друг, огонь - враг»</vt:lpstr>
      <vt:lpstr>Дидактическая игра «Что нужно для пожарного щита» Цель: даёт детям представление о пожарном щите. Закрепляет знания об орудиях труда для борьбы с пожаром. Помогает обобщить знания у детей о предметах, необходимых пожарным.</vt:lpstr>
      <vt:lpstr>Презентация PowerPoint</vt:lpstr>
      <vt:lpstr>Дидактическая игра «Одень пожарного»</vt:lpstr>
      <vt:lpstr>Дидактическая игра «Набери номер пожарной службы (экстренных служб)»</vt:lpstr>
      <vt:lpstr>Дидактическая игра «Кто работает с огнём?»</vt:lpstr>
      <vt:lpstr>Дидактическая игра «Собери картинку» Цель: закреплять знания о спецтранспорте для пожарных и их экипировке. Развивать воображение, логическое мышление, мелкую моторику руки. Воспитывать усидчивость.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Жданова</dc:creator>
  <cp:lastModifiedBy>sony vaio</cp:lastModifiedBy>
  <cp:revision>1</cp:revision>
  <dcterms:created xsi:type="dcterms:W3CDTF">2023-03-24T04:01:32Z</dcterms:created>
  <dcterms:modified xsi:type="dcterms:W3CDTF">2023-03-24T04:34:51Z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2023-03-24T00:00:00Z</vt:filetime>
  </property>
  <property fmtid="{D5CDD505-2E9C-101B-9397-08002B2CF9AE}" pid="5" name="Producer">
    <vt:lpwstr>GPL Ghostscript 9.50</vt:lpwstr>
  </property>
</Properties>
</file>